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handoutMasterIdLst>
    <p:handoutMasterId r:id="rId22"/>
  </p:handoutMasterIdLst>
  <p:sldIdLst>
    <p:sldId id="479" r:id="rId2"/>
    <p:sldId id="480" r:id="rId3"/>
    <p:sldId id="473" r:id="rId4"/>
    <p:sldId id="451" r:id="rId5"/>
    <p:sldId id="407" r:id="rId6"/>
    <p:sldId id="474" r:id="rId7"/>
    <p:sldId id="481" r:id="rId8"/>
    <p:sldId id="482" r:id="rId9"/>
    <p:sldId id="483" r:id="rId10"/>
    <p:sldId id="475" r:id="rId11"/>
    <p:sldId id="485" r:id="rId12"/>
    <p:sldId id="484" r:id="rId13"/>
    <p:sldId id="492" r:id="rId14"/>
    <p:sldId id="476" r:id="rId15"/>
    <p:sldId id="488" r:id="rId16"/>
    <p:sldId id="493" r:id="rId17"/>
    <p:sldId id="494" r:id="rId18"/>
    <p:sldId id="495" r:id="rId19"/>
    <p:sldId id="478" r:id="rId2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8">
          <p15:clr>
            <a:srgbClr val="A4A3A4"/>
          </p15:clr>
        </p15:guide>
        <p15:guide id="2" pos="288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AD00"/>
    <a:srgbClr val="DEE0EC"/>
    <a:srgbClr val="BC8B00"/>
    <a:srgbClr val="FCFCFA"/>
    <a:srgbClr val="FBFAF7"/>
    <a:srgbClr val="3C7B14"/>
    <a:srgbClr val="1D333E"/>
    <a:srgbClr val="3D3938"/>
    <a:srgbClr val="404757"/>
    <a:srgbClr val="AA66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109" d="100"/>
          <a:sy n="109" d="100"/>
        </p:scale>
        <p:origin x="734" y="82"/>
      </p:cViewPr>
      <p:guideLst>
        <p:guide orient="horz" pos="1598"/>
        <p:guide pos="2882"/>
      </p:guideLst>
    </p:cSldViewPr>
  </p:slideViewPr>
  <p:notesTextViewPr>
    <p:cViewPr>
      <p:scale>
        <a:sx n="1" d="1"/>
        <a:sy n="1" d="1"/>
      </p:scale>
      <p:origin x="0" y="0"/>
    </p:cViewPr>
  </p:notesTextViewPr>
  <p:sorterViewPr>
    <p:cViewPr>
      <p:scale>
        <a:sx n="200" d="100"/>
        <a:sy n="200" d="100"/>
      </p:scale>
      <p:origin x="0" y="0"/>
    </p:cViewPr>
  </p:sorterViewPr>
  <p:notesViewPr>
    <p:cSldViewPr>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Yeseva One" panose="00000500000000000000" charset="0"/>
              </a:defRPr>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cs typeface="Yeseva One" panose="00000500000000000000" charset="0"/>
              </a:defRPr>
            </a:lvl1pPr>
          </a:lstStyle>
          <a:p>
            <a:fld id="{748CE093-0987-4123-A19C-C73418D4581B}" type="datetimeFigureOut">
              <a:rPr lang="zh-CN" altLang="en-US" smtClean="0"/>
              <a:t>2023/1/4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cs typeface="Yeseva One" panose="00000500000000000000" charset="0"/>
              </a:defRPr>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cs typeface="Yeseva One" panose="00000500000000000000" charset="0"/>
              </a:defRPr>
            </a:lvl1pPr>
          </a:lstStyle>
          <a:p>
            <a:fld id="{C07390C9-E209-452A-AF2C-23D0DB5DF8D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Yeseva One" panose="00000500000000000000" charset="0"/>
      </a:defRPr>
    </a:lvl1pPr>
    <a:lvl2pPr marL="457200" algn="l" defTabSz="914400" rtl="0" eaLnBrk="1" latinLnBrk="0" hangingPunct="1">
      <a:defRPr sz="1200" kern="1200">
        <a:solidFill>
          <a:schemeClr val="tx1"/>
        </a:solidFill>
        <a:latin typeface="+mn-lt"/>
        <a:ea typeface="+mn-ea"/>
        <a:cs typeface="Yeseva One" panose="00000500000000000000" charset="0"/>
      </a:defRPr>
    </a:lvl2pPr>
    <a:lvl3pPr marL="914400" algn="l" defTabSz="914400" rtl="0" eaLnBrk="1" latinLnBrk="0" hangingPunct="1">
      <a:defRPr sz="1200" kern="1200">
        <a:solidFill>
          <a:schemeClr val="tx1"/>
        </a:solidFill>
        <a:latin typeface="+mn-lt"/>
        <a:ea typeface="+mn-ea"/>
        <a:cs typeface="Yeseva One" panose="00000500000000000000" charset="0"/>
      </a:defRPr>
    </a:lvl3pPr>
    <a:lvl4pPr marL="1371600" algn="l" defTabSz="914400" rtl="0" eaLnBrk="1" latinLnBrk="0" hangingPunct="1">
      <a:defRPr sz="1200" kern="1200">
        <a:solidFill>
          <a:schemeClr val="tx1"/>
        </a:solidFill>
        <a:latin typeface="+mn-lt"/>
        <a:ea typeface="+mn-ea"/>
        <a:cs typeface="Yeseva One" panose="00000500000000000000" charset="0"/>
      </a:defRPr>
    </a:lvl4pPr>
    <a:lvl5pPr marL="1828800" algn="l" defTabSz="914400" rtl="0" eaLnBrk="1" latinLnBrk="0" hangingPunct="1">
      <a:defRPr sz="1200" kern="1200">
        <a:solidFill>
          <a:schemeClr val="tx1"/>
        </a:solidFill>
        <a:latin typeface="+mn-lt"/>
        <a:ea typeface="+mn-ea"/>
        <a:cs typeface="Yeseva One" panose="00000500000000000000"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11</a:t>
            </a:fld>
            <a:endParaRPr lang="zh-CN" altLang="en-US"/>
          </a:p>
        </p:txBody>
      </p:sp>
    </p:spTree>
    <p:extLst>
      <p:ext uri="{BB962C8B-B14F-4D97-AF65-F5344CB8AC3E}">
        <p14:creationId xmlns:p14="http://schemas.microsoft.com/office/powerpoint/2010/main" val="1099665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12</a:t>
            </a:fld>
            <a:endParaRPr lang="zh-CN" altLang="en-US"/>
          </a:p>
        </p:txBody>
      </p:sp>
    </p:spTree>
    <p:extLst>
      <p:ext uri="{BB962C8B-B14F-4D97-AF65-F5344CB8AC3E}">
        <p14:creationId xmlns:p14="http://schemas.microsoft.com/office/powerpoint/2010/main" val="2490140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13</a:t>
            </a:fld>
            <a:endParaRPr lang="zh-CN" altLang="en-US"/>
          </a:p>
        </p:txBody>
      </p:sp>
    </p:spTree>
    <p:extLst>
      <p:ext uri="{BB962C8B-B14F-4D97-AF65-F5344CB8AC3E}">
        <p14:creationId xmlns:p14="http://schemas.microsoft.com/office/powerpoint/2010/main" val="3335172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15</a:t>
            </a:fld>
            <a:endParaRPr lang="zh-CN" altLang="en-US"/>
          </a:p>
        </p:txBody>
      </p:sp>
    </p:spTree>
    <p:extLst>
      <p:ext uri="{BB962C8B-B14F-4D97-AF65-F5344CB8AC3E}">
        <p14:creationId xmlns:p14="http://schemas.microsoft.com/office/powerpoint/2010/main" val="636649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16</a:t>
            </a:fld>
            <a:endParaRPr lang="zh-CN" altLang="en-US"/>
          </a:p>
        </p:txBody>
      </p:sp>
    </p:spTree>
    <p:extLst>
      <p:ext uri="{BB962C8B-B14F-4D97-AF65-F5344CB8AC3E}">
        <p14:creationId xmlns:p14="http://schemas.microsoft.com/office/powerpoint/2010/main" val="2552776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17</a:t>
            </a:fld>
            <a:endParaRPr lang="zh-CN" altLang="en-US"/>
          </a:p>
        </p:txBody>
      </p:sp>
    </p:spTree>
    <p:extLst>
      <p:ext uri="{BB962C8B-B14F-4D97-AF65-F5344CB8AC3E}">
        <p14:creationId xmlns:p14="http://schemas.microsoft.com/office/powerpoint/2010/main" val="1013435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18</a:t>
            </a:fld>
            <a:endParaRPr lang="zh-CN" altLang="en-US"/>
          </a:p>
        </p:txBody>
      </p:sp>
    </p:spTree>
    <p:extLst>
      <p:ext uri="{BB962C8B-B14F-4D97-AF65-F5344CB8AC3E}">
        <p14:creationId xmlns:p14="http://schemas.microsoft.com/office/powerpoint/2010/main" val="18560273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2</a:t>
            </a:fld>
            <a:endParaRPr lang="zh-CN" altLang="en-US"/>
          </a:p>
        </p:txBody>
      </p:sp>
    </p:spTree>
    <p:extLst>
      <p:ext uri="{BB962C8B-B14F-4D97-AF65-F5344CB8AC3E}">
        <p14:creationId xmlns:p14="http://schemas.microsoft.com/office/powerpoint/2010/main" val="2132025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96ACBE-8691-47F6-B376-4886E47E70E6}"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7390C9-E209-452A-AF2C-23D0DB5DF8D6}" type="slidenum">
              <a:rPr lang="zh-CN" altLang="en-US" smtClean="0"/>
              <a:t>7</a:t>
            </a:fld>
            <a:endParaRPr lang="zh-CN" altLang="en-US"/>
          </a:p>
        </p:txBody>
      </p:sp>
    </p:spTree>
    <p:extLst>
      <p:ext uri="{BB962C8B-B14F-4D97-AF65-F5344CB8AC3E}">
        <p14:creationId xmlns:p14="http://schemas.microsoft.com/office/powerpoint/2010/main" val="3739672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7390C9-E209-452A-AF2C-23D0DB5DF8D6}" type="slidenum">
              <a:rPr lang="zh-CN" altLang="en-US" smtClean="0"/>
              <a:t>8</a:t>
            </a:fld>
            <a:endParaRPr lang="zh-CN" altLang="en-US"/>
          </a:p>
        </p:txBody>
      </p:sp>
    </p:spTree>
    <p:extLst>
      <p:ext uri="{BB962C8B-B14F-4D97-AF65-F5344CB8AC3E}">
        <p14:creationId xmlns:p14="http://schemas.microsoft.com/office/powerpoint/2010/main" val="1851317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7390C9-E209-452A-AF2C-23D0DB5DF8D6}" type="slidenum">
              <a:rPr lang="zh-CN" altLang="en-US" smtClean="0"/>
              <a:t>9</a:t>
            </a:fld>
            <a:endParaRPr lang="zh-CN" altLang="en-US"/>
          </a:p>
        </p:txBody>
      </p:sp>
    </p:spTree>
    <p:extLst>
      <p:ext uri="{BB962C8B-B14F-4D97-AF65-F5344CB8AC3E}">
        <p14:creationId xmlns:p14="http://schemas.microsoft.com/office/powerpoint/2010/main" val="1533060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2274D81-BE9C-4C9D-8371-8BC208C7A872}" type="datetimeFigureOut">
              <a:rPr lang="zh-CN" altLang="en-US" smtClean="0"/>
              <a:t>2023/1/4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D5F6FF-76A1-4CE1-A727-BAA53E4938F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274D81-BE9C-4C9D-8371-8BC208C7A872}" type="datetimeFigureOut">
              <a:rPr lang="zh-CN" altLang="en-US" smtClean="0"/>
              <a:t>2023/1/4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D5F6FF-76A1-4CE1-A727-BAA53E4938F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274D81-BE9C-4C9D-8371-8BC208C7A872}" type="datetimeFigureOut">
              <a:rPr lang="zh-CN" altLang="en-US" smtClean="0"/>
              <a:t>2023/1/4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D5F6FF-76A1-4CE1-A727-BAA53E4938F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274D81-BE9C-4C9D-8371-8BC208C7A872}" type="datetimeFigureOut">
              <a:rPr lang="zh-CN" altLang="en-US" smtClean="0"/>
              <a:t>2023/1/4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D5F6FF-76A1-4CE1-A727-BAA53E4938F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2274D81-BE9C-4C9D-8371-8BC208C7A872}" type="datetimeFigureOut">
              <a:rPr lang="zh-CN" altLang="en-US" smtClean="0"/>
              <a:t>2023/1/4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D5F6FF-76A1-4CE1-A727-BAA53E4938F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274D81-BE9C-4C9D-8371-8BC208C7A872}" type="datetimeFigureOut">
              <a:rPr lang="zh-CN" altLang="en-US" smtClean="0"/>
              <a:t>2023/1/4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D5F6FF-76A1-4CE1-A727-BAA53E4938F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274D81-BE9C-4C9D-8371-8BC208C7A872}" type="datetimeFigureOut">
              <a:rPr lang="zh-CN" altLang="en-US" smtClean="0"/>
              <a:t>2023/1/4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ED5F6FF-76A1-4CE1-A727-BAA53E4938F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46856" y="330944"/>
            <a:ext cx="8229600" cy="349548"/>
          </a:xfrm>
        </p:spPr>
        <p:txBody>
          <a:bodyPr>
            <a:noAutofit/>
          </a:bodyPr>
          <a:lstStyle>
            <a:lvl1pPr algn="ctr">
              <a:defRPr sz="1400" b="1" i="0">
                <a:solidFill>
                  <a:schemeClr val="tx1">
                    <a:lumMod val="75000"/>
                    <a:lumOff val="25000"/>
                  </a:schemeClr>
                </a:solidFill>
                <a:latin typeface="Yeseva One" panose="00000500000000000000" charset="0"/>
                <a:ea typeface="Yeseva One" panose="00000500000000000000" charset="0"/>
              </a:defRPr>
            </a:lvl1pPr>
          </a:lstStyle>
          <a:p>
            <a:r>
              <a:rPr lang="zh-CN" altLang="en-US" dirty="0"/>
              <a:t>第一部分  点击此处输入您的标题</a:t>
            </a:r>
          </a:p>
        </p:txBody>
      </p:sp>
      <p:sp>
        <p:nvSpPr>
          <p:cNvPr id="3" name="日期占位符 2"/>
          <p:cNvSpPr>
            <a:spLocks noGrp="1"/>
          </p:cNvSpPr>
          <p:nvPr>
            <p:ph type="dt" sz="half" idx="10"/>
          </p:nvPr>
        </p:nvSpPr>
        <p:spPr/>
        <p:txBody>
          <a:bodyPr/>
          <a:lstStyle/>
          <a:p>
            <a:fld id="{32274D81-BE9C-4C9D-8371-8BC208C7A872}" type="datetimeFigureOut">
              <a:rPr lang="zh-CN" altLang="en-US" smtClean="0"/>
              <a:t>2023/1/4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D5F6FF-76A1-4CE1-A727-BAA53E4938F6}" type="slidenum">
              <a:rPr lang="zh-CN" altLang="en-US" smtClean="0"/>
              <a:t>‹#›</a:t>
            </a:fld>
            <a:endParaRPr lang="zh-CN" altLang="en-US"/>
          </a:p>
        </p:txBody>
      </p:sp>
      <p:cxnSp>
        <p:nvCxnSpPr>
          <p:cNvPr id="17" name="直接连接符 16"/>
          <p:cNvCxnSpPr/>
          <p:nvPr userDrawn="1"/>
        </p:nvCxnSpPr>
        <p:spPr>
          <a:xfrm>
            <a:off x="515257" y="502568"/>
            <a:ext cx="3192647" cy="5237"/>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a:off x="5436096" y="507805"/>
            <a:ext cx="3264655"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274D81-BE9C-4C9D-8371-8BC208C7A872}" type="datetimeFigureOut">
              <a:rPr lang="zh-CN" altLang="en-US" smtClean="0"/>
              <a:t>2023/1/4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ED5F6FF-76A1-4CE1-A727-BAA53E4938F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274D81-BE9C-4C9D-8371-8BC208C7A872}" type="datetimeFigureOut">
              <a:rPr lang="zh-CN" altLang="en-US" smtClean="0"/>
              <a:t>2023/1/4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D5F6FF-76A1-4CE1-A727-BAA53E4938F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274D81-BE9C-4C9D-8371-8BC208C7A872}" type="datetimeFigureOut">
              <a:rPr lang="zh-CN" altLang="en-US" smtClean="0"/>
              <a:t>2023/1/4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D5F6FF-76A1-4CE1-A727-BAA53E4938F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Yeseva One" panose="00000500000000000000" charset="0"/>
                <a:ea typeface="Yeseva One" panose="00000500000000000000" charset="0"/>
                <a:cs typeface="Yeseva One" panose="00000500000000000000" charset="0"/>
              </a:defRPr>
            </a:lvl1pPr>
          </a:lstStyle>
          <a:p>
            <a:fld id="{32274D81-BE9C-4C9D-8371-8BC208C7A872}" type="datetimeFigureOut">
              <a:rPr lang="zh-CN" altLang="en-US" smtClean="0"/>
              <a:t>2023/1/4</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Yeseva One" panose="00000500000000000000" charset="0"/>
                <a:ea typeface="Yeseva One" panose="00000500000000000000" charset="0"/>
                <a:cs typeface="Yeseva One" panose="00000500000000000000" charset="0"/>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Yeseva One" panose="00000500000000000000" charset="0"/>
                <a:ea typeface="Yeseva One" panose="00000500000000000000" charset="0"/>
                <a:cs typeface="Yeseva One" panose="00000500000000000000" charset="0"/>
              </a:defRPr>
            </a:lvl1pPr>
          </a:lstStyle>
          <a:p>
            <a:fld id="{EED5F6FF-76A1-4CE1-A727-BAA53E4938F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ctr" defTabSz="914400" rtl="0" eaLnBrk="1" latinLnBrk="0" hangingPunct="1">
        <a:spcBef>
          <a:spcPct val="0"/>
        </a:spcBef>
        <a:buNone/>
        <a:defRPr sz="4400" kern="1200">
          <a:solidFill>
            <a:schemeClr val="tx1"/>
          </a:solidFill>
          <a:latin typeface="Yeseva One" panose="00000500000000000000" charset="0"/>
          <a:ea typeface="Yeseva One" panose="00000500000000000000" charset="0"/>
          <a:cs typeface="Yeseva One" panose="00000500000000000000" charset="0"/>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Yeseva One" panose="00000500000000000000" charset="0"/>
          <a:ea typeface="Yeseva One" panose="00000500000000000000" charset="0"/>
          <a:cs typeface="Yeseva One" panose="00000500000000000000" charset="0"/>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Yeseva One" panose="00000500000000000000" charset="0"/>
          <a:ea typeface="Yeseva One" panose="00000500000000000000" charset="0"/>
          <a:cs typeface="Yeseva One" panose="00000500000000000000" charset="0"/>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Yeseva One" panose="00000500000000000000" charset="0"/>
          <a:ea typeface="Yeseva One" panose="00000500000000000000" charset="0"/>
          <a:cs typeface="Yeseva One" panose="00000500000000000000" charset="0"/>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Yeseva One" panose="00000500000000000000" charset="0"/>
          <a:ea typeface="Yeseva One" panose="00000500000000000000" charset="0"/>
          <a:cs typeface="Yeseva One" panose="00000500000000000000" charset="0"/>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Yeseva One" panose="00000500000000000000" charset="0"/>
          <a:ea typeface="Yeseva One" panose="00000500000000000000" charset="0"/>
          <a:cs typeface="Yeseva One" panose="00000500000000000000" charset="0"/>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gif"/><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9" name="文本框 8"/>
          <p:cNvSpPr txBox="1"/>
          <p:nvPr/>
        </p:nvSpPr>
        <p:spPr>
          <a:xfrm>
            <a:off x="251520" y="2067694"/>
            <a:ext cx="7344816" cy="1200329"/>
          </a:xfrm>
          <a:prstGeom prst="rect">
            <a:avLst/>
          </a:prstGeom>
          <a:noFill/>
        </p:spPr>
        <p:txBody>
          <a:bodyPr wrap="square" rtlCol="0">
            <a:spAutoFit/>
          </a:bodyPr>
          <a:lstStyle/>
          <a:p>
            <a:r>
              <a:rPr lang="en-US" sz="3600" b="1" dirty="0">
                <a:solidFill>
                  <a:srgbClr val="EDAD00"/>
                </a:solidFill>
                <a:effectLst>
                  <a:outerShdw blurRad="38100" dist="38100" dir="2700000" algn="tl">
                    <a:srgbClr val="000000">
                      <a:alpha val="43137"/>
                    </a:srgbClr>
                  </a:outerShdw>
                </a:effectLst>
                <a:highlight>
                  <a:srgbClr val="000000"/>
                </a:highlight>
                <a:latin typeface="Montserrat SemiBold" panose="00000700000000000000" pitchFamily="2" charset="0"/>
                <a:ea typeface="Yeseva One" panose="00000500000000000000" charset="0"/>
                <a:cs typeface="Yeseva One" panose="00000500000000000000" charset="0"/>
                <a:sym typeface="Arial" panose="020B0604020202090204"/>
              </a:rPr>
              <a:t>TÌM HIỂU ỨNG DỤNG AI TRONG ĐỒ HOẠ MÁY TÍNH 2D</a:t>
            </a:r>
          </a:p>
        </p:txBody>
      </p:sp>
    </p:spTree>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360"/>
                                          </p:val>
                                        </p:tav>
                                        <p:tav tm="100000">
                                          <p:val>
                                            <p:fltVal val="0"/>
                                          </p:val>
                                        </p:tav>
                                      </p:tavLst>
                                    </p:anim>
                                    <p:animEffect transition="in" filter="fade">
                                      <p:cBhvr>
                                        <p:cTn id="10" dur="1000"/>
                                        <p:tgtEl>
                                          <p:spTgt spid="9"/>
                                        </p:tgtEl>
                                      </p:cBhvr>
                                    </p:animEffect>
                                  </p:childTnLst>
                                </p:cTn>
                              </p:par>
                              <p:par>
                                <p:cTn id="11" presetID="23" presetClass="entr" presetSubtype="528" fill="hold" grpId="1" nodeType="with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ppt_x</p:attrName>
                                        </p:attrNameLst>
                                      </p:cBhvr>
                                      <p:tavLst>
                                        <p:tav tm="0">
                                          <p:val>
                                            <p:fltVal val="0.5"/>
                                          </p:val>
                                        </p:tav>
                                        <p:tav tm="100000">
                                          <p:val>
                                            <p:strVal val="#ppt_x"/>
                                          </p:val>
                                        </p:tav>
                                      </p:tavLst>
                                    </p:anim>
                                    <p:anim calcmode="lin" valueType="num">
                                      <p:cBhvr>
                                        <p:cTn id="16" dur="1000" fill="hold"/>
                                        <p:tgtEl>
                                          <p:spTgt spid="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椭圆 4"/>
          <p:cNvSpPr/>
          <p:nvPr/>
        </p:nvSpPr>
        <p:spPr>
          <a:xfrm>
            <a:off x="3897388" y="1347614"/>
            <a:ext cx="1190072" cy="1190072"/>
          </a:xfrm>
          <a:prstGeom prst="ellipse">
            <a:avLst/>
          </a:prstGeom>
          <a:noFill/>
          <a:ln w="76200">
            <a:solidFill>
              <a:srgbClr val="EDA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rgbClr val="EDAD00"/>
                </a:solidFill>
                <a:latin typeface="Yeseva One" panose="00000500000000000000" charset="0"/>
                <a:ea typeface="Yeseva One" panose="00000500000000000000" charset="0"/>
                <a:cs typeface="Yeseva One" panose="00000500000000000000" charset="0"/>
                <a:sym typeface="Arial" panose="020B0604020202090204"/>
              </a:rPr>
              <a:t>03</a:t>
            </a:r>
          </a:p>
        </p:txBody>
      </p:sp>
      <p:sp>
        <p:nvSpPr>
          <p:cNvPr id="6" name="TextBox 5"/>
          <p:cNvSpPr txBox="1"/>
          <p:nvPr/>
        </p:nvSpPr>
        <p:spPr>
          <a:xfrm>
            <a:off x="1956799" y="3003797"/>
            <a:ext cx="5071260" cy="823752"/>
          </a:xfrm>
          <a:prstGeom prst="rect">
            <a:avLst/>
          </a:prstGeom>
          <a:noFill/>
        </p:spPr>
        <p:txBody>
          <a:bodyPr wrap="none" rtlCol="0">
            <a:spAutoFit/>
          </a:bodyPr>
          <a:lstStyle/>
          <a:p>
            <a:pPr algn="ctr">
              <a:lnSpc>
                <a:spcPct val="150000"/>
              </a:lnSpc>
            </a:pPr>
            <a:r>
              <a:rPr lang="en-US" altLang="zh-CN" sz="3600" b="1" dirty="0">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rPr>
              <a:t>PHÁT BIỂU BÀI TOÁN</a:t>
            </a:r>
            <a:endParaRPr lang="zh-CN" altLang="en-US" sz="1400" dirty="0">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Tree>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anim calcmode="lin" valueType="num">
                                      <p:cBhvr>
                                        <p:cTn id="14" dur="500" fill="hold"/>
                                        <p:tgtEl>
                                          <p:spTgt spid="6"/>
                                        </p:tgtEl>
                                        <p:attrNameLst>
                                          <p:attrName>ppt_x</p:attrName>
                                        </p:attrNameLst>
                                      </p:cBhvr>
                                      <p:tavLst>
                                        <p:tav tm="0">
                                          <p:val>
                                            <p:strVal val="#ppt_x"/>
                                          </p:val>
                                        </p:tav>
                                        <p:tav tm="100000">
                                          <p:val>
                                            <p:strVal val="#ppt_x"/>
                                          </p:val>
                                        </p:tav>
                                      </p:tavLst>
                                    </p:anim>
                                    <p:anim calcmode="lin" valueType="num">
                                      <p:cBhvr>
                                        <p:cTn id="15"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0" y="287284"/>
            <a:ext cx="3667125" cy="427091"/>
          </a:xfrm>
          <a:prstGeom prst="rect">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70" name="文本框 69"/>
          <p:cNvSpPr txBox="1"/>
          <p:nvPr/>
        </p:nvSpPr>
        <p:spPr>
          <a:xfrm>
            <a:off x="575493" y="315979"/>
            <a:ext cx="3033010" cy="415498"/>
          </a:xfrm>
          <a:prstGeom prst="rect">
            <a:avLst/>
          </a:prstGeom>
          <a:noFill/>
        </p:spPr>
        <p:txBody>
          <a:bodyPr wrap="none" rtlCol="0">
            <a:spAutoFit/>
            <a:scene3d>
              <a:camera prst="orthographicFront"/>
              <a:lightRig rig="threePt" dir="t"/>
            </a:scene3d>
            <a:sp3d contourW="12700"/>
          </a:bodyPr>
          <a:lstStyle/>
          <a:p>
            <a:r>
              <a:rPr lang="en-US" altLang="zh-CN"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PHÁT BIỂU BÀI TOÁN</a:t>
            </a:r>
            <a:endParaRPr lang="zh-CN" altLang="en-US"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 name="TextBox 5">
            <a:extLst>
              <a:ext uri="{FF2B5EF4-FFF2-40B4-BE49-F238E27FC236}">
                <a16:creationId xmlns:a16="http://schemas.microsoft.com/office/drawing/2014/main" id="{6DE94C94-5993-CACD-B7D4-A6897BDF8E0B}"/>
              </a:ext>
            </a:extLst>
          </p:cNvPr>
          <p:cNvSpPr txBox="1"/>
          <p:nvPr/>
        </p:nvSpPr>
        <p:spPr>
          <a:xfrm>
            <a:off x="51120" y="788811"/>
            <a:ext cx="3787253" cy="367665"/>
          </a:xfrm>
          <a:prstGeom prst="rect">
            <a:avLst/>
          </a:prstGeom>
          <a:noFill/>
        </p:spPr>
        <p:txBody>
          <a:bodyPr wrap="square" rtlCol="0">
            <a:spAutoFit/>
          </a:bodyPr>
          <a:lstStyle/>
          <a:p>
            <a:pPr>
              <a:lnSpc>
                <a:spcPts val="2250"/>
              </a:lnSpc>
            </a:pP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Thách</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thức</a:t>
            </a:r>
            <a:endPar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cxnSp>
        <p:nvCxnSpPr>
          <p:cNvPr id="3" name="直接连接符 20">
            <a:extLst>
              <a:ext uri="{FF2B5EF4-FFF2-40B4-BE49-F238E27FC236}">
                <a16:creationId xmlns:a16="http://schemas.microsoft.com/office/drawing/2014/main" id="{7F86A0FC-D446-58CB-2920-DDA7C9F3E839}"/>
              </a:ext>
            </a:extLst>
          </p:cNvPr>
          <p:cNvCxnSpPr/>
          <p:nvPr/>
        </p:nvCxnSpPr>
        <p:spPr>
          <a:xfrm>
            <a:off x="629841" y="2780670"/>
            <a:ext cx="7885509"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椭圆 26">
            <a:extLst>
              <a:ext uri="{FF2B5EF4-FFF2-40B4-BE49-F238E27FC236}">
                <a16:creationId xmlns:a16="http://schemas.microsoft.com/office/drawing/2014/main" id="{67EC6AEA-FBC2-F0E3-EB2E-8C65609CBFD9}"/>
              </a:ext>
            </a:extLst>
          </p:cNvPr>
          <p:cNvSpPr/>
          <p:nvPr/>
        </p:nvSpPr>
        <p:spPr>
          <a:xfrm>
            <a:off x="3688888" y="1903615"/>
            <a:ext cx="1745711" cy="1745711"/>
          </a:xfrm>
          <a:prstGeom prst="ellipse">
            <a:avLst/>
          </a:prstGeom>
          <a:gradFill>
            <a:gsLst>
              <a:gs pos="0">
                <a:schemeClr val="bg1"/>
              </a:gs>
              <a:gs pos="36000">
                <a:schemeClr val="bg1"/>
              </a:gs>
              <a:gs pos="100000">
                <a:srgbClr val="ECECEC"/>
              </a:gs>
            </a:gsLst>
            <a:lin ang="13500000" scaled="1"/>
          </a:gradFill>
          <a:ln w="19050">
            <a:solidFill>
              <a:schemeClr val="bg1"/>
            </a:solidFill>
          </a:ln>
          <a:effectLst>
            <a:outerShdw blurRad="558800" dist="533400" dir="2700000" sx="95000" sy="95000" algn="tl"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5" name="椭圆 30">
            <a:extLst>
              <a:ext uri="{FF2B5EF4-FFF2-40B4-BE49-F238E27FC236}">
                <a16:creationId xmlns:a16="http://schemas.microsoft.com/office/drawing/2014/main" id="{535B2005-021E-F233-8EFF-E7C7A1D31A40}"/>
              </a:ext>
            </a:extLst>
          </p:cNvPr>
          <p:cNvSpPr/>
          <p:nvPr/>
        </p:nvSpPr>
        <p:spPr>
          <a:xfrm rot="5400000">
            <a:off x="3738783" y="1957710"/>
            <a:ext cx="1645920" cy="1645920"/>
          </a:xfrm>
          <a:prstGeom prst="ellipse">
            <a:avLst/>
          </a:prstGeom>
          <a:noFill/>
          <a:ln>
            <a:solidFill>
              <a:schemeClr val="bg1">
                <a:lumMod val="6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grpSp>
        <p:nvGrpSpPr>
          <p:cNvPr id="10" name="组合 41">
            <a:extLst>
              <a:ext uri="{FF2B5EF4-FFF2-40B4-BE49-F238E27FC236}">
                <a16:creationId xmlns:a16="http://schemas.microsoft.com/office/drawing/2014/main" id="{539A7358-29F3-1249-EC60-FA880AC3FC64}"/>
              </a:ext>
            </a:extLst>
          </p:cNvPr>
          <p:cNvGrpSpPr/>
          <p:nvPr/>
        </p:nvGrpSpPr>
        <p:grpSpPr>
          <a:xfrm>
            <a:off x="4561744" y="2258695"/>
            <a:ext cx="0" cy="1035551"/>
            <a:chOff x="6082325" y="3154469"/>
            <a:chExt cx="0" cy="1380734"/>
          </a:xfrm>
        </p:grpSpPr>
        <p:cxnSp>
          <p:nvCxnSpPr>
            <p:cNvPr id="12" name="直接连接符 42">
              <a:extLst>
                <a:ext uri="{FF2B5EF4-FFF2-40B4-BE49-F238E27FC236}">
                  <a16:creationId xmlns:a16="http://schemas.microsoft.com/office/drawing/2014/main" id="{43116A8B-99E7-86F8-7A6D-06240F768E89}"/>
                </a:ext>
              </a:extLst>
            </p:cNvPr>
            <p:cNvCxnSpPr/>
            <p:nvPr/>
          </p:nvCxnSpPr>
          <p:spPr>
            <a:xfrm>
              <a:off x="6082325" y="3154469"/>
              <a:ext cx="0" cy="612100"/>
            </a:xfrm>
            <a:prstGeom prst="line">
              <a:avLst/>
            </a:prstGeom>
            <a:ln w="19050">
              <a:solidFill>
                <a:srgbClr val="EDAD00"/>
              </a:solidFill>
            </a:ln>
          </p:spPr>
          <p:style>
            <a:lnRef idx="1">
              <a:schemeClr val="accent1"/>
            </a:lnRef>
            <a:fillRef idx="0">
              <a:schemeClr val="accent1"/>
            </a:fillRef>
            <a:effectRef idx="0">
              <a:schemeClr val="accent1"/>
            </a:effectRef>
            <a:fontRef idx="minor">
              <a:schemeClr val="tx1"/>
            </a:fontRef>
          </p:style>
        </p:cxnSp>
        <p:cxnSp>
          <p:nvCxnSpPr>
            <p:cNvPr id="13" name="直接连接符 43">
              <a:extLst>
                <a:ext uri="{FF2B5EF4-FFF2-40B4-BE49-F238E27FC236}">
                  <a16:creationId xmlns:a16="http://schemas.microsoft.com/office/drawing/2014/main" id="{B7095D3D-C0D7-1F31-0C32-F57D79766E0C}"/>
                </a:ext>
              </a:extLst>
            </p:cNvPr>
            <p:cNvCxnSpPr/>
            <p:nvPr/>
          </p:nvCxnSpPr>
          <p:spPr>
            <a:xfrm>
              <a:off x="6082325" y="3923103"/>
              <a:ext cx="0" cy="612100"/>
            </a:xfrm>
            <a:prstGeom prst="line">
              <a:avLst/>
            </a:prstGeom>
            <a:ln w="19050">
              <a:solidFill>
                <a:srgbClr val="EDAD00"/>
              </a:solidFill>
            </a:ln>
          </p:spPr>
          <p:style>
            <a:lnRef idx="1">
              <a:schemeClr val="accent1"/>
            </a:lnRef>
            <a:fillRef idx="0">
              <a:schemeClr val="accent1"/>
            </a:fillRef>
            <a:effectRef idx="0">
              <a:schemeClr val="accent1"/>
            </a:effectRef>
            <a:fontRef idx="minor">
              <a:schemeClr val="tx1"/>
            </a:fontRef>
          </p:style>
        </p:cxnSp>
      </p:grpSp>
      <p:grpSp>
        <p:nvGrpSpPr>
          <p:cNvPr id="14" name="组合 44">
            <a:extLst>
              <a:ext uri="{FF2B5EF4-FFF2-40B4-BE49-F238E27FC236}">
                <a16:creationId xmlns:a16="http://schemas.microsoft.com/office/drawing/2014/main" id="{DEBB8DFB-F283-3F99-10A2-461F9BB02DA1}"/>
              </a:ext>
            </a:extLst>
          </p:cNvPr>
          <p:cNvGrpSpPr/>
          <p:nvPr/>
        </p:nvGrpSpPr>
        <p:grpSpPr>
          <a:xfrm>
            <a:off x="4254309" y="2179204"/>
            <a:ext cx="607318" cy="1198850"/>
            <a:chOff x="5672412" y="3048479"/>
            <a:chExt cx="809757" cy="1598467"/>
          </a:xfrm>
        </p:grpSpPr>
        <p:cxnSp>
          <p:nvCxnSpPr>
            <p:cNvPr id="15" name="直接连接符 45">
              <a:extLst>
                <a:ext uri="{FF2B5EF4-FFF2-40B4-BE49-F238E27FC236}">
                  <a16:creationId xmlns:a16="http://schemas.microsoft.com/office/drawing/2014/main" id="{A111E66E-B387-45DF-78AF-EDA79F400B0F}"/>
                </a:ext>
              </a:extLst>
            </p:cNvPr>
            <p:cNvCxnSpPr/>
            <p:nvPr/>
          </p:nvCxnSpPr>
          <p:spPr>
            <a:xfrm flipH="1" flipV="1">
              <a:off x="6073653" y="3844151"/>
              <a:ext cx="408516" cy="802795"/>
            </a:xfrm>
            <a:prstGeom prst="line">
              <a:avLst/>
            </a:prstGeom>
            <a:ln>
              <a:solidFill>
                <a:srgbClr val="EDAD00"/>
              </a:solidFill>
            </a:ln>
          </p:spPr>
          <p:style>
            <a:lnRef idx="1">
              <a:schemeClr val="accent1"/>
            </a:lnRef>
            <a:fillRef idx="0">
              <a:schemeClr val="accent1"/>
            </a:fillRef>
            <a:effectRef idx="0">
              <a:schemeClr val="accent1"/>
            </a:effectRef>
            <a:fontRef idx="minor">
              <a:schemeClr val="tx1"/>
            </a:fontRef>
          </p:style>
        </p:cxnSp>
        <p:cxnSp>
          <p:nvCxnSpPr>
            <p:cNvPr id="16" name="直接连接符 46">
              <a:extLst>
                <a:ext uri="{FF2B5EF4-FFF2-40B4-BE49-F238E27FC236}">
                  <a16:creationId xmlns:a16="http://schemas.microsoft.com/office/drawing/2014/main" id="{943EE243-06DA-174F-39F0-938B70CD824A}"/>
                </a:ext>
              </a:extLst>
            </p:cNvPr>
            <p:cNvCxnSpPr/>
            <p:nvPr/>
          </p:nvCxnSpPr>
          <p:spPr>
            <a:xfrm rot="10800000" flipH="1" flipV="1">
              <a:off x="5672412" y="3048479"/>
              <a:ext cx="408516" cy="802795"/>
            </a:xfrm>
            <a:prstGeom prst="line">
              <a:avLst/>
            </a:prstGeom>
            <a:ln>
              <a:solidFill>
                <a:srgbClr val="EDAD00"/>
              </a:solidFill>
            </a:ln>
          </p:spPr>
          <p:style>
            <a:lnRef idx="1">
              <a:schemeClr val="accent1"/>
            </a:lnRef>
            <a:fillRef idx="0">
              <a:schemeClr val="accent1"/>
            </a:fillRef>
            <a:effectRef idx="0">
              <a:schemeClr val="accent1"/>
            </a:effectRef>
            <a:fontRef idx="minor">
              <a:schemeClr val="tx1"/>
            </a:fontRef>
          </p:style>
        </p:cxnSp>
      </p:grpSp>
      <p:sp>
        <p:nvSpPr>
          <p:cNvPr id="17" name="椭圆 47">
            <a:extLst>
              <a:ext uri="{FF2B5EF4-FFF2-40B4-BE49-F238E27FC236}">
                <a16:creationId xmlns:a16="http://schemas.microsoft.com/office/drawing/2014/main" id="{50D7DAA0-6E9A-DC81-16B6-B7F2E6335936}"/>
              </a:ext>
            </a:extLst>
          </p:cNvPr>
          <p:cNvSpPr/>
          <p:nvPr/>
        </p:nvSpPr>
        <p:spPr>
          <a:xfrm>
            <a:off x="4503043" y="2717770"/>
            <a:ext cx="117401" cy="117401"/>
          </a:xfrm>
          <a:prstGeom prst="ellipse">
            <a:avLst/>
          </a:prstGeom>
          <a:solidFill>
            <a:schemeClr val="bg1">
              <a:lumMod val="65000"/>
            </a:schemeClr>
          </a:solidFill>
          <a:ln>
            <a:noFill/>
          </a:ln>
          <a:effectLst>
            <a:outerShdw blurRad="38100" sx="101000" sy="101000" algn="ctr" rotWithShape="0">
              <a:schemeClr val="bg2">
                <a:lumMod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grpSp>
        <p:nvGrpSpPr>
          <p:cNvPr id="18" name="组合 48">
            <a:extLst>
              <a:ext uri="{FF2B5EF4-FFF2-40B4-BE49-F238E27FC236}">
                <a16:creationId xmlns:a16="http://schemas.microsoft.com/office/drawing/2014/main" id="{59D36232-D28C-D5D0-8DEF-A0D22866969D}"/>
              </a:ext>
            </a:extLst>
          </p:cNvPr>
          <p:cNvGrpSpPr/>
          <p:nvPr/>
        </p:nvGrpSpPr>
        <p:grpSpPr>
          <a:xfrm rot="5400000">
            <a:off x="4047320" y="2736643"/>
            <a:ext cx="2022598" cy="356543"/>
            <a:chOff x="4447722" y="2324025"/>
            <a:chExt cx="3819418" cy="673286"/>
          </a:xfrm>
          <a:solidFill>
            <a:schemeClr val="accent2">
              <a:alpha val="50000"/>
            </a:schemeClr>
          </a:solidFill>
        </p:grpSpPr>
        <p:sp>
          <p:nvSpPr>
            <p:cNvPr id="19" name="任意多边形 47">
              <a:extLst>
                <a:ext uri="{FF2B5EF4-FFF2-40B4-BE49-F238E27FC236}">
                  <a16:creationId xmlns:a16="http://schemas.microsoft.com/office/drawing/2014/main" id="{13336A5C-E7FC-2C04-5C41-C0C5050B1648}"/>
                </a:ext>
              </a:extLst>
            </p:cNvPr>
            <p:cNvSpPr/>
            <p:nvPr/>
          </p:nvSpPr>
          <p:spPr>
            <a:xfrm rot="10800000">
              <a:off x="4447722" y="2879048"/>
              <a:ext cx="174896" cy="118263"/>
            </a:xfrm>
            <a:custGeom>
              <a:avLst/>
              <a:gdLst>
                <a:gd name="connsiteX0" fmla="*/ 174896 w 174896"/>
                <a:gd name="connsiteY0" fmla="*/ 118264 h 118264"/>
                <a:gd name="connsiteX1" fmla="*/ 0 w 174896"/>
                <a:gd name="connsiteY1" fmla="*/ 118264 h 118264"/>
                <a:gd name="connsiteX2" fmla="*/ 45366 w 174896"/>
                <a:gd name="connsiteY2" fmla="*/ 24091 h 118264"/>
                <a:gd name="connsiteX3" fmla="*/ 54183 w 174896"/>
                <a:gd name="connsiteY3" fmla="*/ 0 h 118264"/>
              </a:gdLst>
              <a:ahLst/>
              <a:cxnLst>
                <a:cxn ang="0">
                  <a:pos x="connsiteX0" y="connsiteY0"/>
                </a:cxn>
                <a:cxn ang="0">
                  <a:pos x="connsiteX1" y="connsiteY1"/>
                </a:cxn>
                <a:cxn ang="0">
                  <a:pos x="connsiteX2" y="connsiteY2"/>
                </a:cxn>
                <a:cxn ang="0">
                  <a:pos x="connsiteX3" y="connsiteY3"/>
                </a:cxn>
              </a:cxnLst>
              <a:rect l="l" t="t" r="r" b="b"/>
              <a:pathLst>
                <a:path w="174896" h="118264">
                  <a:moveTo>
                    <a:pt x="174896" y="118264"/>
                  </a:moveTo>
                  <a:lnTo>
                    <a:pt x="0" y="118264"/>
                  </a:lnTo>
                  <a:lnTo>
                    <a:pt x="45366" y="24091"/>
                  </a:lnTo>
                  <a:lnTo>
                    <a:pt x="5418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0" name="任意多边形 48">
              <a:extLst>
                <a:ext uri="{FF2B5EF4-FFF2-40B4-BE49-F238E27FC236}">
                  <a16:creationId xmlns:a16="http://schemas.microsoft.com/office/drawing/2014/main" id="{9ED15F2B-959D-595D-8BF7-7B239F95384C}"/>
                </a:ext>
              </a:extLst>
            </p:cNvPr>
            <p:cNvSpPr/>
            <p:nvPr/>
          </p:nvSpPr>
          <p:spPr>
            <a:xfrm>
              <a:off x="4447723" y="2324025"/>
              <a:ext cx="3819417" cy="555025"/>
            </a:xfrm>
            <a:custGeom>
              <a:avLst/>
              <a:gdLst>
                <a:gd name="connsiteX0" fmla="*/ 450187 w 3819416"/>
                <a:gd name="connsiteY0" fmla="*/ 0 h 555025"/>
                <a:gd name="connsiteX1" fmla="*/ 2496573 w 3819416"/>
                <a:gd name="connsiteY1" fmla="*/ 0 h 555025"/>
                <a:gd name="connsiteX2" fmla="*/ 3819416 w 3819416"/>
                <a:gd name="connsiteY2" fmla="*/ 0 h 555025"/>
                <a:gd name="connsiteX3" fmla="*/ 3680660 w 3819416"/>
                <a:gd name="connsiteY3" fmla="*/ 555025 h 555025"/>
                <a:gd name="connsiteX4" fmla="*/ 2946761 w 3819416"/>
                <a:gd name="connsiteY4" fmla="*/ 555025 h 555025"/>
                <a:gd name="connsiteX5" fmla="*/ 0 w 3819416"/>
                <a:gd name="connsiteY5" fmla="*/ 555025 h 555025"/>
                <a:gd name="connsiteX6" fmla="*/ 24042 w 3819416"/>
                <a:gd name="connsiteY6" fmla="*/ 505116 h 555025"/>
                <a:gd name="connsiteX7" fmla="*/ 424923 w 3819416"/>
                <a:gd name="connsiteY7" fmla="*/ 18892 h 55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9416" h="555025">
                  <a:moveTo>
                    <a:pt x="450187" y="0"/>
                  </a:moveTo>
                  <a:lnTo>
                    <a:pt x="2496573" y="0"/>
                  </a:lnTo>
                  <a:lnTo>
                    <a:pt x="3819416" y="0"/>
                  </a:lnTo>
                  <a:lnTo>
                    <a:pt x="3680660" y="555025"/>
                  </a:lnTo>
                  <a:lnTo>
                    <a:pt x="2946761" y="555025"/>
                  </a:lnTo>
                  <a:lnTo>
                    <a:pt x="0" y="555025"/>
                  </a:lnTo>
                  <a:lnTo>
                    <a:pt x="24042" y="505116"/>
                  </a:lnTo>
                  <a:cubicBezTo>
                    <a:pt x="125540" y="318276"/>
                    <a:pt x="262113" y="153256"/>
                    <a:pt x="424923" y="18892"/>
                  </a:cubicBezTo>
                  <a:close/>
                </a:path>
              </a:pathLst>
            </a:custGeom>
            <a:grpFill/>
            <a:ln>
              <a:noFill/>
            </a:ln>
            <a:effectLst>
              <a:outerShdw blurRad="38100" sx="101000" sy="101000" algn="ctr"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grpSp>
      <p:grpSp>
        <p:nvGrpSpPr>
          <p:cNvPr id="21" name="组合 51">
            <a:extLst>
              <a:ext uri="{FF2B5EF4-FFF2-40B4-BE49-F238E27FC236}">
                <a16:creationId xmlns:a16="http://schemas.microsoft.com/office/drawing/2014/main" id="{08FDE7B5-E962-2A2A-6A4C-26BF3BC48A38}"/>
              </a:ext>
            </a:extLst>
          </p:cNvPr>
          <p:cNvGrpSpPr/>
          <p:nvPr/>
        </p:nvGrpSpPr>
        <p:grpSpPr>
          <a:xfrm rot="5400000">
            <a:off x="3027665" y="2449670"/>
            <a:ext cx="2042779" cy="356550"/>
            <a:chOff x="3886755" y="4232300"/>
            <a:chExt cx="3857520" cy="673301"/>
          </a:xfrm>
          <a:solidFill>
            <a:schemeClr val="accent1">
              <a:alpha val="50000"/>
            </a:schemeClr>
          </a:solidFill>
        </p:grpSpPr>
        <p:sp>
          <p:nvSpPr>
            <p:cNvPr id="22" name="任意多边形 50">
              <a:extLst>
                <a:ext uri="{FF2B5EF4-FFF2-40B4-BE49-F238E27FC236}">
                  <a16:creationId xmlns:a16="http://schemas.microsoft.com/office/drawing/2014/main" id="{3231B96B-79F9-29CC-CBD8-D4F044567BB4}"/>
                </a:ext>
              </a:extLst>
            </p:cNvPr>
            <p:cNvSpPr/>
            <p:nvPr/>
          </p:nvSpPr>
          <p:spPr>
            <a:xfrm>
              <a:off x="3886755" y="4350575"/>
              <a:ext cx="3857508" cy="555026"/>
            </a:xfrm>
            <a:custGeom>
              <a:avLst/>
              <a:gdLst>
                <a:gd name="connsiteX0" fmla="*/ 138756 w 3857515"/>
                <a:gd name="connsiteY0" fmla="*/ 0 h 555025"/>
                <a:gd name="connsiteX1" fmla="*/ 910754 w 3857515"/>
                <a:gd name="connsiteY1" fmla="*/ 0 h 555025"/>
                <a:gd name="connsiteX2" fmla="*/ 3857515 w 3857515"/>
                <a:gd name="connsiteY2" fmla="*/ 0 h 555025"/>
                <a:gd name="connsiteX3" fmla="*/ 3833472 w 3857515"/>
                <a:gd name="connsiteY3" fmla="*/ 49909 h 555025"/>
                <a:gd name="connsiteX4" fmla="*/ 3432591 w 3857515"/>
                <a:gd name="connsiteY4" fmla="*/ 536133 h 555025"/>
                <a:gd name="connsiteX5" fmla="*/ 3407327 w 3857515"/>
                <a:gd name="connsiteY5" fmla="*/ 555025 h 555025"/>
                <a:gd name="connsiteX6" fmla="*/ 1360941 w 3857515"/>
                <a:gd name="connsiteY6" fmla="*/ 555025 h 555025"/>
                <a:gd name="connsiteX7" fmla="*/ 0 w 3857515"/>
                <a:gd name="connsiteY7" fmla="*/ 555025 h 55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7515" h="555025">
                  <a:moveTo>
                    <a:pt x="138756" y="0"/>
                  </a:moveTo>
                  <a:lnTo>
                    <a:pt x="910754" y="0"/>
                  </a:lnTo>
                  <a:lnTo>
                    <a:pt x="3857515" y="0"/>
                  </a:lnTo>
                  <a:lnTo>
                    <a:pt x="3833472" y="49909"/>
                  </a:lnTo>
                  <a:cubicBezTo>
                    <a:pt x="3731975" y="236749"/>
                    <a:pt x="3595402" y="401770"/>
                    <a:pt x="3432591" y="536133"/>
                  </a:cubicBezTo>
                  <a:lnTo>
                    <a:pt x="3407327" y="555025"/>
                  </a:lnTo>
                  <a:lnTo>
                    <a:pt x="1360941" y="555025"/>
                  </a:lnTo>
                  <a:lnTo>
                    <a:pt x="0" y="555025"/>
                  </a:lnTo>
                  <a:close/>
                </a:path>
              </a:pathLst>
            </a:custGeom>
            <a:grpFill/>
            <a:ln>
              <a:noFill/>
            </a:ln>
            <a:effectLst>
              <a:outerShdw blurRad="38100" sx="101000" sy="101000" algn="ctr"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3" name="任意多边形 51">
              <a:extLst>
                <a:ext uri="{FF2B5EF4-FFF2-40B4-BE49-F238E27FC236}">
                  <a16:creationId xmlns:a16="http://schemas.microsoft.com/office/drawing/2014/main" id="{7AD96E47-689E-F761-1EB8-BDB8D046E628}"/>
                </a:ext>
              </a:extLst>
            </p:cNvPr>
            <p:cNvSpPr/>
            <p:nvPr/>
          </p:nvSpPr>
          <p:spPr>
            <a:xfrm>
              <a:off x="7569379" y="4232300"/>
              <a:ext cx="174896" cy="118264"/>
            </a:xfrm>
            <a:custGeom>
              <a:avLst/>
              <a:gdLst>
                <a:gd name="connsiteX0" fmla="*/ 174896 w 174896"/>
                <a:gd name="connsiteY0" fmla="*/ 118264 h 118264"/>
                <a:gd name="connsiteX1" fmla="*/ 0 w 174896"/>
                <a:gd name="connsiteY1" fmla="*/ 118264 h 118264"/>
                <a:gd name="connsiteX2" fmla="*/ 45366 w 174896"/>
                <a:gd name="connsiteY2" fmla="*/ 24091 h 118264"/>
                <a:gd name="connsiteX3" fmla="*/ 54183 w 174896"/>
                <a:gd name="connsiteY3" fmla="*/ 0 h 118264"/>
              </a:gdLst>
              <a:ahLst/>
              <a:cxnLst>
                <a:cxn ang="0">
                  <a:pos x="connsiteX0" y="connsiteY0"/>
                </a:cxn>
                <a:cxn ang="0">
                  <a:pos x="connsiteX1" y="connsiteY1"/>
                </a:cxn>
                <a:cxn ang="0">
                  <a:pos x="connsiteX2" y="connsiteY2"/>
                </a:cxn>
                <a:cxn ang="0">
                  <a:pos x="connsiteX3" y="connsiteY3"/>
                </a:cxn>
              </a:cxnLst>
              <a:rect l="l" t="t" r="r" b="b"/>
              <a:pathLst>
                <a:path w="174896" h="118264">
                  <a:moveTo>
                    <a:pt x="174896" y="118264"/>
                  </a:moveTo>
                  <a:lnTo>
                    <a:pt x="0" y="118264"/>
                  </a:lnTo>
                  <a:lnTo>
                    <a:pt x="45366" y="24091"/>
                  </a:lnTo>
                  <a:lnTo>
                    <a:pt x="5418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grpSp>
      <p:grpSp>
        <p:nvGrpSpPr>
          <p:cNvPr id="24" name="组合 54">
            <a:extLst>
              <a:ext uri="{FF2B5EF4-FFF2-40B4-BE49-F238E27FC236}">
                <a16:creationId xmlns:a16="http://schemas.microsoft.com/office/drawing/2014/main" id="{CCE8B333-131D-F968-3B0B-5F54B688E79D}"/>
              </a:ext>
            </a:extLst>
          </p:cNvPr>
          <p:cNvGrpSpPr/>
          <p:nvPr/>
        </p:nvGrpSpPr>
        <p:grpSpPr>
          <a:xfrm rot="5400000">
            <a:off x="4047320" y="2736643"/>
            <a:ext cx="2022598" cy="356543"/>
            <a:chOff x="4447722" y="2324025"/>
            <a:chExt cx="3819418" cy="673286"/>
          </a:xfrm>
          <a:solidFill>
            <a:schemeClr val="accent2">
              <a:alpha val="50000"/>
            </a:schemeClr>
          </a:solidFill>
        </p:grpSpPr>
        <p:sp>
          <p:nvSpPr>
            <p:cNvPr id="25" name="任意多边形 53">
              <a:extLst>
                <a:ext uri="{FF2B5EF4-FFF2-40B4-BE49-F238E27FC236}">
                  <a16:creationId xmlns:a16="http://schemas.microsoft.com/office/drawing/2014/main" id="{0F3ABD8C-62CC-8F1A-DC15-0B93BD9325A8}"/>
                </a:ext>
              </a:extLst>
            </p:cNvPr>
            <p:cNvSpPr/>
            <p:nvPr/>
          </p:nvSpPr>
          <p:spPr>
            <a:xfrm rot="10800000">
              <a:off x="4447722" y="2879048"/>
              <a:ext cx="174896" cy="118263"/>
            </a:xfrm>
            <a:custGeom>
              <a:avLst/>
              <a:gdLst>
                <a:gd name="connsiteX0" fmla="*/ 174896 w 174896"/>
                <a:gd name="connsiteY0" fmla="*/ 118264 h 118264"/>
                <a:gd name="connsiteX1" fmla="*/ 0 w 174896"/>
                <a:gd name="connsiteY1" fmla="*/ 118264 h 118264"/>
                <a:gd name="connsiteX2" fmla="*/ 45366 w 174896"/>
                <a:gd name="connsiteY2" fmla="*/ 24091 h 118264"/>
                <a:gd name="connsiteX3" fmla="*/ 54183 w 174896"/>
                <a:gd name="connsiteY3" fmla="*/ 0 h 118264"/>
              </a:gdLst>
              <a:ahLst/>
              <a:cxnLst>
                <a:cxn ang="0">
                  <a:pos x="connsiteX0" y="connsiteY0"/>
                </a:cxn>
                <a:cxn ang="0">
                  <a:pos x="connsiteX1" y="connsiteY1"/>
                </a:cxn>
                <a:cxn ang="0">
                  <a:pos x="connsiteX2" y="connsiteY2"/>
                </a:cxn>
                <a:cxn ang="0">
                  <a:pos x="connsiteX3" y="connsiteY3"/>
                </a:cxn>
              </a:cxnLst>
              <a:rect l="l" t="t" r="r" b="b"/>
              <a:pathLst>
                <a:path w="174896" h="118264">
                  <a:moveTo>
                    <a:pt x="174896" y="118264"/>
                  </a:moveTo>
                  <a:lnTo>
                    <a:pt x="0" y="118264"/>
                  </a:lnTo>
                  <a:lnTo>
                    <a:pt x="45366" y="24091"/>
                  </a:lnTo>
                  <a:lnTo>
                    <a:pt x="5418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6" name="任意多边形 54">
              <a:extLst>
                <a:ext uri="{FF2B5EF4-FFF2-40B4-BE49-F238E27FC236}">
                  <a16:creationId xmlns:a16="http://schemas.microsoft.com/office/drawing/2014/main" id="{8077160B-A3C2-C528-88FF-7E95A0399964}"/>
                </a:ext>
              </a:extLst>
            </p:cNvPr>
            <p:cNvSpPr/>
            <p:nvPr/>
          </p:nvSpPr>
          <p:spPr>
            <a:xfrm>
              <a:off x="4447723" y="2324025"/>
              <a:ext cx="3819417" cy="555025"/>
            </a:xfrm>
            <a:custGeom>
              <a:avLst/>
              <a:gdLst>
                <a:gd name="connsiteX0" fmla="*/ 450187 w 3819416"/>
                <a:gd name="connsiteY0" fmla="*/ 0 h 555025"/>
                <a:gd name="connsiteX1" fmla="*/ 2496573 w 3819416"/>
                <a:gd name="connsiteY1" fmla="*/ 0 h 555025"/>
                <a:gd name="connsiteX2" fmla="*/ 3819416 w 3819416"/>
                <a:gd name="connsiteY2" fmla="*/ 0 h 555025"/>
                <a:gd name="connsiteX3" fmla="*/ 3680660 w 3819416"/>
                <a:gd name="connsiteY3" fmla="*/ 555025 h 555025"/>
                <a:gd name="connsiteX4" fmla="*/ 2946761 w 3819416"/>
                <a:gd name="connsiteY4" fmla="*/ 555025 h 555025"/>
                <a:gd name="connsiteX5" fmla="*/ 0 w 3819416"/>
                <a:gd name="connsiteY5" fmla="*/ 555025 h 555025"/>
                <a:gd name="connsiteX6" fmla="*/ 24042 w 3819416"/>
                <a:gd name="connsiteY6" fmla="*/ 505116 h 555025"/>
                <a:gd name="connsiteX7" fmla="*/ 424923 w 3819416"/>
                <a:gd name="connsiteY7" fmla="*/ 18892 h 55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9416" h="555025">
                  <a:moveTo>
                    <a:pt x="450187" y="0"/>
                  </a:moveTo>
                  <a:lnTo>
                    <a:pt x="2496573" y="0"/>
                  </a:lnTo>
                  <a:lnTo>
                    <a:pt x="3819416" y="0"/>
                  </a:lnTo>
                  <a:lnTo>
                    <a:pt x="3680660" y="555025"/>
                  </a:lnTo>
                  <a:lnTo>
                    <a:pt x="2946761" y="555025"/>
                  </a:lnTo>
                  <a:lnTo>
                    <a:pt x="0" y="555025"/>
                  </a:lnTo>
                  <a:lnTo>
                    <a:pt x="24042" y="505116"/>
                  </a:lnTo>
                  <a:cubicBezTo>
                    <a:pt x="125540" y="318276"/>
                    <a:pt x="262113" y="153256"/>
                    <a:pt x="424923" y="18892"/>
                  </a:cubicBezTo>
                  <a:close/>
                </a:path>
              </a:pathLst>
            </a:custGeom>
            <a:grpFill/>
            <a:ln>
              <a:noFill/>
            </a:ln>
            <a:effectLst>
              <a:outerShdw blurRad="38100" sx="101000" sy="101000" algn="ctr"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grpSp>
      <p:grpSp>
        <p:nvGrpSpPr>
          <p:cNvPr id="27" name="组合 57">
            <a:extLst>
              <a:ext uri="{FF2B5EF4-FFF2-40B4-BE49-F238E27FC236}">
                <a16:creationId xmlns:a16="http://schemas.microsoft.com/office/drawing/2014/main" id="{C56099BE-8F1E-9A82-8461-62FC3694F627}"/>
              </a:ext>
            </a:extLst>
          </p:cNvPr>
          <p:cNvGrpSpPr/>
          <p:nvPr/>
        </p:nvGrpSpPr>
        <p:grpSpPr>
          <a:xfrm rot="5400000">
            <a:off x="3027665" y="2449670"/>
            <a:ext cx="2042779" cy="356550"/>
            <a:chOff x="3886755" y="4232300"/>
            <a:chExt cx="3857520" cy="673301"/>
          </a:xfrm>
          <a:solidFill>
            <a:schemeClr val="accent1">
              <a:alpha val="50000"/>
            </a:schemeClr>
          </a:solidFill>
        </p:grpSpPr>
        <p:sp>
          <p:nvSpPr>
            <p:cNvPr id="28" name="任意多边形 56">
              <a:extLst>
                <a:ext uri="{FF2B5EF4-FFF2-40B4-BE49-F238E27FC236}">
                  <a16:creationId xmlns:a16="http://schemas.microsoft.com/office/drawing/2014/main" id="{8EC56D26-E34C-4176-2527-BE9CE42851A9}"/>
                </a:ext>
              </a:extLst>
            </p:cNvPr>
            <p:cNvSpPr/>
            <p:nvPr/>
          </p:nvSpPr>
          <p:spPr>
            <a:xfrm>
              <a:off x="3886755" y="4350575"/>
              <a:ext cx="3857508" cy="555026"/>
            </a:xfrm>
            <a:custGeom>
              <a:avLst/>
              <a:gdLst>
                <a:gd name="connsiteX0" fmla="*/ 138756 w 3857515"/>
                <a:gd name="connsiteY0" fmla="*/ 0 h 555025"/>
                <a:gd name="connsiteX1" fmla="*/ 910754 w 3857515"/>
                <a:gd name="connsiteY1" fmla="*/ 0 h 555025"/>
                <a:gd name="connsiteX2" fmla="*/ 3857515 w 3857515"/>
                <a:gd name="connsiteY2" fmla="*/ 0 h 555025"/>
                <a:gd name="connsiteX3" fmla="*/ 3833472 w 3857515"/>
                <a:gd name="connsiteY3" fmla="*/ 49909 h 555025"/>
                <a:gd name="connsiteX4" fmla="*/ 3432591 w 3857515"/>
                <a:gd name="connsiteY4" fmla="*/ 536133 h 555025"/>
                <a:gd name="connsiteX5" fmla="*/ 3407327 w 3857515"/>
                <a:gd name="connsiteY5" fmla="*/ 555025 h 555025"/>
                <a:gd name="connsiteX6" fmla="*/ 1360941 w 3857515"/>
                <a:gd name="connsiteY6" fmla="*/ 555025 h 555025"/>
                <a:gd name="connsiteX7" fmla="*/ 0 w 3857515"/>
                <a:gd name="connsiteY7" fmla="*/ 555025 h 55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7515" h="555025">
                  <a:moveTo>
                    <a:pt x="138756" y="0"/>
                  </a:moveTo>
                  <a:lnTo>
                    <a:pt x="910754" y="0"/>
                  </a:lnTo>
                  <a:lnTo>
                    <a:pt x="3857515" y="0"/>
                  </a:lnTo>
                  <a:lnTo>
                    <a:pt x="3833472" y="49909"/>
                  </a:lnTo>
                  <a:cubicBezTo>
                    <a:pt x="3731975" y="236749"/>
                    <a:pt x="3595402" y="401770"/>
                    <a:pt x="3432591" y="536133"/>
                  </a:cubicBezTo>
                  <a:lnTo>
                    <a:pt x="3407327" y="555025"/>
                  </a:lnTo>
                  <a:lnTo>
                    <a:pt x="1360941" y="555025"/>
                  </a:lnTo>
                  <a:lnTo>
                    <a:pt x="0" y="555025"/>
                  </a:lnTo>
                  <a:close/>
                </a:path>
              </a:pathLst>
            </a:custGeom>
            <a:grpFill/>
            <a:ln>
              <a:noFill/>
            </a:ln>
            <a:effectLst>
              <a:outerShdw blurRad="38100" sx="101000" sy="101000" algn="ctr"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9" name="任意多边形 57">
              <a:extLst>
                <a:ext uri="{FF2B5EF4-FFF2-40B4-BE49-F238E27FC236}">
                  <a16:creationId xmlns:a16="http://schemas.microsoft.com/office/drawing/2014/main" id="{269DFA76-9F64-AF57-5588-4F7BA9DEF30E}"/>
                </a:ext>
              </a:extLst>
            </p:cNvPr>
            <p:cNvSpPr/>
            <p:nvPr/>
          </p:nvSpPr>
          <p:spPr>
            <a:xfrm>
              <a:off x="7569379" y="4232300"/>
              <a:ext cx="174896" cy="118264"/>
            </a:xfrm>
            <a:custGeom>
              <a:avLst/>
              <a:gdLst>
                <a:gd name="connsiteX0" fmla="*/ 174896 w 174896"/>
                <a:gd name="connsiteY0" fmla="*/ 118264 h 118264"/>
                <a:gd name="connsiteX1" fmla="*/ 0 w 174896"/>
                <a:gd name="connsiteY1" fmla="*/ 118264 h 118264"/>
                <a:gd name="connsiteX2" fmla="*/ 45366 w 174896"/>
                <a:gd name="connsiteY2" fmla="*/ 24091 h 118264"/>
                <a:gd name="connsiteX3" fmla="*/ 54183 w 174896"/>
                <a:gd name="connsiteY3" fmla="*/ 0 h 118264"/>
              </a:gdLst>
              <a:ahLst/>
              <a:cxnLst>
                <a:cxn ang="0">
                  <a:pos x="connsiteX0" y="connsiteY0"/>
                </a:cxn>
                <a:cxn ang="0">
                  <a:pos x="connsiteX1" y="connsiteY1"/>
                </a:cxn>
                <a:cxn ang="0">
                  <a:pos x="connsiteX2" y="connsiteY2"/>
                </a:cxn>
                <a:cxn ang="0">
                  <a:pos x="connsiteX3" y="connsiteY3"/>
                </a:cxn>
              </a:cxnLst>
              <a:rect l="l" t="t" r="r" b="b"/>
              <a:pathLst>
                <a:path w="174896" h="118264">
                  <a:moveTo>
                    <a:pt x="174896" y="118264"/>
                  </a:moveTo>
                  <a:lnTo>
                    <a:pt x="0" y="118264"/>
                  </a:lnTo>
                  <a:lnTo>
                    <a:pt x="45366" y="24091"/>
                  </a:lnTo>
                  <a:lnTo>
                    <a:pt x="5418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grpSp>
      <p:grpSp>
        <p:nvGrpSpPr>
          <p:cNvPr id="30" name="组合 60">
            <a:extLst>
              <a:ext uri="{FF2B5EF4-FFF2-40B4-BE49-F238E27FC236}">
                <a16:creationId xmlns:a16="http://schemas.microsoft.com/office/drawing/2014/main" id="{7042DFB3-94A1-91BD-70D6-CAC7D8D552B0}"/>
              </a:ext>
            </a:extLst>
          </p:cNvPr>
          <p:cNvGrpSpPr/>
          <p:nvPr/>
        </p:nvGrpSpPr>
        <p:grpSpPr>
          <a:xfrm rot="5400000">
            <a:off x="4047320" y="2736643"/>
            <a:ext cx="2022598" cy="356543"/>
            <a:chOff x="4447722" y="2324025"/>
            <a:chExt cx="3819418" cy="673286"/>
          </a:xfrm>
          <a:solidFill>
            <a:schemeClr val="accent2">
              <a:alpha val="50000"/>
            </a:schemeClr>
          </a:solidFill>
        </p:grpSpPr>
        <p:sp>
          <p:nvSpPr>
            <p:cNvPr id="31" name="任意多边形 59">
              <a:extLst>
                <a:ext uri="{FF2B5EF4-FFF2-40B4-BE49-F238E27FC236}">
                  <a16:creationId xmlns:a16="http://schemas.microsoft.com/office/drawing/2014/main" id="{C27CE482-4197-3008-02ED-71EFD0A25457}"/>
                </a:ext>
              </a:extLst>
            </p:cNvPr>
            <p:cNvSpPr/>
            <p:nvPr/>
          </p:nvSpPr>
          <p:spPr>
            <a:xfrm rot="10800000">
              <a:off x="4447722" y="2879048"/>
              <a:ext cx="174896" cy="118263"/>
            </a:xfrm>
            <a:custGeom>
              <a:avLst/>
              <a:gdLst>
                <a:gd name="connsiteX0" fmla="*/ 174896 w 174896"/>
                <a:gd name="connsiteY0" fmla="*/ 118264 h 118264"/>
                <a:gd name="connsiteX1" fmla="*/ 0 w 174896"/>
                <a:gd name="connsiteY1" fmla="*/ 118264 h 118264"/>
                <a:gd name="connsiteX2" fmla="*/ 45366 w 174896"/>
                <a:gd name="connsiteY2" fmla="*/ 24091 h 118264"/>
                <a:gd name="connsiteX3" fmla="*/ 54183 w 174896"/>
                <a:gd name="connsiteY3" fmla="*/ 0 h 118264"/>
              </a:gdLst>
              <a:ahLst/>
              <a:cxnLst>
                <a:cxn ang="0">
                  <a:pos x="connsiteX0" y="connsiteY0"/>
                </a:cxn>
                <a:cxn ang="0">
                  <a:pos x="connsiteX1" y="connsiteY1"/>
                </a:cxn>
                <a:cxn ang="0">
                  <a:pos x="connsiteX2" y="connsiteY2"/>
                </a:cxn>
                <a:cxn ang="0">
                  <a:pos x="connsiteX3" y="connsiteY3"/>
                </a:cxn>
              </a:cxnLst>
              <a:rect l="l" t="t" r="r" b="b"/>
              <a:pathLst>
                <a:path w="174896" h="118264">
                  <a:moveTo>
                    <a:pt x="174896" y="118264"/>
                  </a:moveTo>
                  <a:lnTo>
                    <a:pt x="0" y="118264"/>
                  </a:lnTo>
                  <a:lnTo>
                    <a:pt x="45366" y="24091"/>
                  </a:lnTo>
                  <a:lnTo>
                    <a:pt x="5418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32" name="任意多边形 60">
              <a:extLst>
                <a:ext uri="{FF2B5EF4-FFF2-40B4-BE49-F238E27FC236}">
                  <a16:creationId xmlns:a16="http://schemas.microsoft.com/office/drawing/2014/main" id="{E8EAEE03-2229-D4C9-A442-0745C0FD5D1E}"/>
                </a:ext>
              </a:extLst>
            </p:cNvPr>
            <p:cNvSpPr/>
            <p:nvPr/>
          </p:nvSpPr>
          <p:spPr>
            <a:xfrm>
              <a:off x="4447723" y="2324025"/>
              <a:ext cx="3819417" cy="555025"/>
            </a:xfrm>
            <a:custGeom>
              <a:avLst/>
              <a:gdLst>
                <a:gd name="connsiteX0" fmla="*/ 450187 w 3819416"/>
                <a:gd name="connsiteY0" fmla="*/ 0 h 555025"/>
                <a:gd name="connsiteX1" fmla="*/ 2496573 w 3819416"/>
                <a:gd name="connsiteY1" fmla="*/ 0 h 555025"/>
                <a:gd name="connsiteX2" fmla="*/ 3819416 w 3819416"/>
                <a:gd name="connsiteY2" fmla="*/ 0 h 555025"/>
                <a:gd name="connsiteX3" fmla="*/ 3680660 w 3819416"/>
                <a:gd name="connsiteY3" fmla="*/ 555025 h 555025"/>
                <a:gd name="connsiteX4" fmla="*/ 2946761 w 3819416"/>
                <a:gd name="connsiteY4" fmla="*/ 555025 h 555025"/>
                <a:gd name="connsiteX5" fmla="*/ 0 w 3819416"/>
                <a:gd name="connsiteY5" fmla="*/ 555025 h 555025"/>
                <a:gd name="connsiteX6" fmla="*/ 24042 w 3819416"/>
                <a:gd name="connsiteY6" fmla="*/ 505116 h 555025"/>
                <a:gd name="connsiteX7" fmla="*/ 424923 w 3819416"/>
                <a:gd name="connsiteY7" fmla="*/ 18892 h 55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9416" h="555025">
                  <a:moveTo>
                    <a:pt x="450187" y="0"/>
                  </a:moveTo>
                  <a:lnTo>
                    <a:pt x="2496573" y="0"/>
                  </a:lnTo>
                  <a:lnTo>
                    <a:pt x="3819416" y="0"/>
                  </a:lnTo>
                  <a:lnTo>
                    <a:pt x="3680660" y="555025"/>
                  </a:lnTo>
                  <a:lnTo>
                    <a:pt x="2946761" y="555025"/>
                  </a:lnTo>
                  <a:lnTo>
                    <a:pt x="0" y="555025"/>
                  </a:lnTo>
                  <a:lnTo>
                    <a:pt x="24042" y="505116"/>
                  </a:lnTo>
                  <a:cubicBezTo>
                    <a:pt x="125540" y="318276"/>
                    <a:pt x="262113" y="153256"/>
                    <a:pt x="424923" y="18892"/>
                  </a:cubicBezTo>
                  <a:close/>
                </a:path>
              </a:pathLst>
            </a:custGeom>
            <a:grpFill/>
            <a:ln>
              <a:noFill/>
            </a:ln>
            <a:effectLst>
              <a:outerShdw blurRad="38100" sx="101000" sy="101000" algn="ctr"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grpSp>
      <p:grpSp>
        <p:nvGrpSpPr>
          <p:cNvPr id="33" name="组合 63">
            <a:extLst>
              <a:ext uri="{FF2B5EF4-FFF2-40B4-BE49-F238E27FC236}">
                <a16:creationId xmlns:a16="http://schemas.microsoft.com/office/drawing/2014/main" id="{BD23660A-14E9-821F-199E-5C990C26613F}"/>
              </a:ext>
            </a:extLst>
          </p:cNvPr>
          <p:cNvGrpSpPr/>
          <p:nvPr/>
        </p:nvGrpSpPr>
        <p:grpSpPr>
          <a:xfrm rot="5400000">
            <a:off x="3027665" y="2449670"/>
            <a:ext cx="2042779" cy="356550"/>
            <a:chOff x="3886755" y="4232300"/>
            <a:chExt cx="3857520" cy="673301"/>
          </a:xfrm>
          <a:solidFill>
            <a:schemeClr val="accent1">
              <a:alpha val="50000"/>
            </a:schemeClr>
          </a:solidFill>
        </p:grpSpPr>
        <p:sp>
          <p:nvSpPr>
            <p:cNvPr id="34" name="任意多边形 62">
              <a:extLst>
                <a:ext uri="{FF2B5EF4-FFF2-40B4-BE49-F238E27FC236}">
                  <a16:creationId xmlns:a16="http://schemas.microsoft.com/office/drawing/2014/main" id="{487FF1A4-DF2B-5BF4-6035-89DD8235BC34}"/>
                </a:ext>
              </a:extLst>
            </p:cNvPr>
            <p:cNvSpPr/>
            <p:nvPr/>
          </p:nvSpPr>
          <p:spPr>
            <a:xfrm>
              <a:off x="3886755" y="4350575"/>
              <a:ext cx="3857508" cy="555026"/>
            </a:xfrm>
            <a:custGeom>
              <a:avLst/>
              <a:gdLst>
                <a:gd name="connsiteX0" fmla="*/ 138756 w 3857515"/>
                <a:gd name="connsiteY0" fmla="*/ 0 h 555025"/>
                <a:gd name="connsiteX1" fmla="*/ 910754 w 3857515"/>
                <a:gd name="connsiteY1" fmla="*/ 0 h 555025"/>
                <a:gd name="connsiteX2" fmla="*/ 3857515 w 3857515"/>
                <a:gd name="connsiteY2" fmla="*/ 0 h 555025"/>
                <a:gd name="connsiteX3" fmla="*/ 3833472 w 3857515"/>
                <a:gd name="connsiteY3" fmla="*/ 49909 h 555025"/>
                <a:gd name="connsiteX4" fmla="*/ 3432591 w 3857515"/>
                <a:gd name="connsiteY4" fmla="*/ 536133 h 555025"/>
                <a:gd name="connsiteX5" fmla="*/ 3407327 w 3857515"/>
                <a:gd name="connsiteY5" fmla="*/ 555025 h 555025"/>
                <a:gd name="connsiteX6" fmla="*/ 1360941 w 3857515"/>
                <a:gd name="connsiteY6" fmla="*/ 555025 h 555025"/>
                <a:gd name="connsiteX7" fmla="*/ 0 w 3857515"/>
                <a:gd name="connsiteY7" fmla="*/ 555025 h 55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7515" h="555025">
                  <a:moveTo>
                    <a:pt x="138756" y="0"/>
                  </a:moveTo>
                  <a:lnTo>
                    <a:pt x="910754" y="0"/>
                  </a:lnTo>
                  <a:lnTo>
                    <a:pt x="3857515" y="0"/>
                  </a:lnTo>
                  <a:lnTo>
                    <a:pt x="3833472" y="49909"/>
                  </a:lnTo>
                  <a:cubicBezTo>
                    <a:pt x="3731975" y="236749"/>
                    <a:pt x="3595402" y="401770"/>
                    <a:pt x="3432591" y="536133"/>
                  </a:cubicBezTo>
                  <a:lnTo>
                    <a:pt x="3407327" y="555025"/>
                  </a:lnTo>
                  <a:lnTo>
                    <a:pt x="1360941" y="555025"/>
                  </a:lnTo>
                  <a:lnTo>
                    <a:pt x="0" y="555025"/>
                  </a:lnTo>
                  <a:close/>
                </a:path>
              </a:pathLst>
            </a:custGeom>
            <a:grpFill/>
            <a:ln>
              <a:noFill/>
            </a:ln>
            <a:effectLst>
              <a:outerShdw blurRad="38100" sx="101000" sy="101000" algn="ctr"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36" name="任意多边形 63">
              <a:extLst>
                <a:ext uri="{FF2B5EF4-FFF2-40B4-BE49-F238E27FC236}">
                  <a16:creationId xmlns:a16="http://schemas.microsoft.com/office/drawing/2014/main" id="{9D5EBEB4-8DAD-7735-274A-EAC263FC7A8F}"/>
                </a:ext>
              </a:extLst>
            </p:cNvPr>
            <p:cNvSpPr/>
            <p:nvPr/>
          </p:nvSpPr>
          <p:spPr>
            <a:xfrm>
              <a:off x="7569379" y="4232300"/>
              <a:ext cx="174896" cy="118264"/>
            </a:xfrm>
            <a:custGeom>
              <a:avLst/>
              <a:gdLst>
                <a:gd name="connsiteX0" fmla="*/ 174896 w 174896"/>
                <a:gd name="connsiteY0" fmla="*/ 118264 h 118264"/>
                <a:gd name="connsiteX1" fmla="*/ 0 w 174896"/>
                <a:gd name="connsiteY1" fmla="*/ 118264 h 118264"/>
                <a:gd name="connsiteX2" fmla="*/ 45366 w 174896"/>
                <a:gd name="connsiteY2" fmla="*/ 24091 h 118264"/>
                <a:gd name="connsiteX3" fmla="*/ 54183 w 174896"/>
                <a:gd name="connsiteY3" fmla="*/ 0 h 118264"/>
              </a:gdLst>
              <a:ahLst/>
              <a:cxnLst>
                <a:cxn ang="0">
                  <a:pos x="connsiteX0" y="connsiteY0"/>
                </a:cxn>
                <a:cxn ang="0">
                  <a:pos x="connsiteX1" y="connsiteY1"/>
                </a:cxn>
                <a:cxn ang="0">
                  <a:pos x="connsiteX2" y="connsiteY2"/>
                </a:cxn>
                <a:cxn ang="0">
                  <a:pos x="connsiteX3" y="connsiteY3"/>
                </a:cxn>
              </a:cxnLst>
              <a:rect l="l" t="t" r="r" b="b"/>
              <a:pathLst>
                <a:path w="174896" h="118264">
                  <a:moveTo>
                    <a:pt x="174896" y="118264"/>
                  </a:moveTo>
                  <a:lnTo>
                    <a:pt x="0" y="118264"/>
                  </a:lnTo>
                  <a:lnTo>
                    <a:pt x="45366" y="24091"/>
                  </a:lnTo>
                  <a:lnTo>
                    <a:pt x="5418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grpSp>
      <p:grpSp>
        <p:nvGrpSpPr>
          <p:cNvPr id="37" name="组合 66">
            <a:extLst>
              <a:ext uri="{FF2B5EF4-FFF2-40B4-BE49-F238E27FC236}">
                <a16:creationId xmlns:a16="http://schemas.microsoft.com/office/drawing/2014/main" id="{A030D03D-3C8A-98BA-B53A-D2457F4AE5FB}"/>
              </a:ext>
            </a:extLst>
          </p:cNvPr>
          <p:cNvGrpSpPr/>
          <p:nvPr/>
        </p:nvGrpSpPr>
        <p:grpSpPr>
          <a:xfrm rot="5400000">
            <a:off x="4047320" y="2736643"/>
            <a:ext cx="2022598" cy="356543"/>
            <a:chOff x="4447722" y="2324025"/>
            <a:chExt cx="3819418" cy="673286"/>
          </a:xfrm>
          <a:solidFill>
            <a:srgbClr val="EDAD00"/>
          </a:solidFill>
        </p:grpSpPr>
        <p:sp>
          <p:nvSpPr>
            <p:cNvPr id="38" name="任意多边形 65">
              <a:extLst>
                <a:ext uri="{FF2B5EF4-FFF2-40B4-BE49-F238E27FC236}">
                  <a16:creationId xmlns:a16="http://schemas.microsoft.com/office/drawing/2014/main" id="{DCA0D911-5C27-5C91-025D-7D88D543261D}"/>
                </a:ext>
              </a:extLst>
            </p:cNvPr>
            <p:cNvSpPr/>
            <p:nvPr/>
          </p:nvSpPr>
          <p:spPr>
            <a:xfrm rot="10800000">
              <a:off x="4447722" y="2879048"/>
              <a:ext cx="174896" cy="118263"/>
            </a:xfrm>
            <a:custGeom>
              <a:avLst/>
              <a:gdLst>
                <a:gd name="connsiteX0" fmla="*/ 174896 w 174896"/>
                <a:gd name="connsiteY0" fmla="*/ 118264 h 118264"/>
                <a:gd name="connsiteX1" fmla="*/ 0 w 174896"/>
                <a:gd name="connsiteY1" fmla="*/ 118264 h 118264"/>
                <a:gd name="connsiteX2" fmla="*/ 45366 w 174896"/>
                <a:gd name="connsiteY2" fmla="*/ 24091 h 118264"/>
                <a:gd name="connsiteX3" fmla="*/ 54183 w 174896"/>
                <a:gd name="connsiteY3" fmla="*/ 0 h 118264"/>
              </a:gdLst>
              <a:ahLst/>
              <a:cxnLst>
                <a:cxn ang="0">
                  <a:pos x="connsiteX0" y="connsiteY0"/>
                </a:cxn>
                <a:cxn ang="0">
                  <a:pos x="connsiteX1" y="connsiteY1"/>
                </a:cxn>
                <a:cxn ang="0">
                  <a:pos x="connsiteX2" y="connsiteY2"/>
                </a:cxn>
                <a:cxn ang="0">
                  <a:pos x="connsiteX3" y="connsiteY3"/>
                </a:cxn>
              </a:cxnLst>
              <a:rect l="l" t="t" r="r" b="b"/>
              <a:pathLst>
                <a:path w="174896" h="118264">
                  <a:moveTo>
                    <a:pt x="174896" y="118264"/>
                  </a:moveTo>
                  <a:lnTo>
                    <a:pt x="0" y="118264"/>
                  </a:lnTo>
                  <a:lnTo>
                    <a:pt x="45366" y="24091"/>
                  </a:lnTo>
                  <a:lnTo>
                    <a:pt x="5418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42" name="任意多边形 66">
              <a:extLst>
                <a:ext uri="{FF2B5EF4-FFF2-40B4-BE49-F238E27FC236}">
                  <a16:creationId xmlns:a16="http://schemas.microsoft.com/office/drawing/2014/main" id="{B7AB83CE-7924-6A93-0983-1F44BBC569B6}"/>
                </a:ext>
              </a:extLst>
            </p:cNvPr>
            <p:cNvSpPr/>
            <p:nvPr/>
          </p:nvSpPr>
          <p:spPr>
            <a:xfrm>
              <a:off x="4447723" y="2324025"/>
              <a:ext cx="3819417" cy="555025"/>
            </a:xfrm>
            <a:custGeom>
              <a:avLst/>
              <a:gdLst>
                <a:gd name="connsiteX0" fmla="*/ 450187 w 3819416"/>
                <a:gd name="connsiteY0" fmla="*/ 0 h 555025"/>
                <a:gd name="connsiteX1" fmla="*/ 2496573 w 3819416"/>
                <a:gd name="connsiteY1" fmla="*/ 0 h 555025"/>
                <a:gd name="connsiteX2" fmla="*/ 3819416 w 3819416"/>
                <a:gd name="connsiteY2" fmla="*/ 0 h 555025"/>
                <a:gd name="connsiteX3" fmla="*/ 3680660 w 3819416"/>
                <a:gd name="connsiteY3" fmla="*/ 555025 h 555025"/>
                <a:gd name="connsiteX4" fmla="*/ 2946761 w 3819416"/>
                <a:gd name="connsiteY4" fmla="*/ 555025 h 555025"/>
                <a:gd name="connsiteX5" fmla="*/ 0 w 3819416"/>
                <a:gd name="connsiteY5" fmla="*/ 555025 h 555025"/>
                <a:gd name="connsiteX6" fmla="*/ 24042 w 3819416"/>
                <a:gd name="connsiteY6" fmla="*/ 505116 h 555025"/>
                <a:gd name="connsiteX7" fmla="*/ 424923 w 3819416"/>
                <a:gd name="connsiteY7" fmla="*/ 18892 h 55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9416" h="555025">
                  <a:moveTo>
                    <a:pt x="450187" y="0"/>
                  </a:moveTo>
                  <a:lnTo>
                    <a:pt x="2496573" y="0"/>
                  </a:lnTo>
                  <a:lnTo>
                    <a:pt x="3819416" y="0"/>
                  </a:lnTo>
                  <a:lnTo>
                    <a:pt x="3680660" y="555025"/>
                  </a:lnTo>
                  <a:lnTo>
                    <a:pt x="2946761" y="555025"/>
                  </a:lnTo>
                  <a:lnTo>
                    <a:pt x="0" y="555025"/>
                  </a:lnTo>
                  <a:lnTo>
                    <a:pt x="24042" y="505116"/>
                  </a:lnTo>
                  <a:cubicBezTo>
                    <a:pt x="125540" y="318276"/>
                    <a:pt x="262113" y="153256"/>
                    <a:pt x="424923" y="18892"/>
                  </a:cubicBezTo>
                  <a:close/>
                </a:path>
              </a:pathLst>
            </a:custGeom>
            <a:grpFill/>
            <a:ln>
              <a:noFill/>
            </a:ln>
            <a:effectLst>
              <a:outerShdw blurRad="38100" sx="101000" sy="101000" algn="ctr"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grpSp>
      <p:grpSp>
        <p:nvGrpSpPr>
          <p:cNvPr id="43" name="组合 69">
            <a:extLst>
              <a:ext uri="{FF2B5EF4-FFF2-40B4-BE49-F238E27FC236}">
                <a16:creationId xmlns:a16="http://schemas.microsoft.com/office/drawing/2014/main" id="{BEFA1D6F-EB49-7CA2-56BA-C19AF84DFA46}"/>
              </a:ext>
            </a:extLst>
          </p:cNvPr>
          <p:cNvGrpSpPr/>
          <p:nvPr/>
        </p:nvGrpSpPr>
        <p:grpSpPr>
          <a:xfrm rot="5400000">
            <a:off x="3027662" y="2449671"/>
            <a:ext cx="2042780" cy="356549"/>
            <a:chOff x="3886753" y="4232300"/>
            <a:chExt cx="3857522" cy="673299"/>
          </a:xfrm>
          <a:solidFill>
            <a:srgbClr val="EDAD00"/>
          </a:solidFill>
          <a:effectLst/>
        </p:grpSpPr>
        <p:sp>
          <p:nvSpPr>
            <p:cNvPr id="45" name="任意多边形 68">
              <a:extLst>
                <a:ext uri="{FF2B5EF4-FFF2-40B4-BE49-F238E27FC236}">
                  <a16:creationId xmlns:a16="http://schemas.microsoft.com/office/drawing/2014/main" id="{818E7323-6B9D-0083-F3F1-C9EBC551FDD2}"/>
                </a:ext>
              </a:extLst>
            </p:cNvPr>
            <p:cNvSpPr/>
            <p:nvPr/>
          </p:nvSpPr>
          <p:spPr>
            <a:xfrm>
              <a:off x="3886753" y="4350573"/>
              <a:ext cx="3857508" cy="555026"/>
            </a:xfrm>
            <a:custGeom>
              <a:avLst/>
              <a:gdLst>
                <a:gd name="connsiteX0" fmla="*/ 138756 w 3857515"/>
                <a:gd name="connsiteY0" fmla="*/ 0 h 555025"/>
                <a:gd name="connsiteX1" fmla="*/ 910754 w 3857515"/>
                <a:gd name="connsiteY1" fmla="*/ 0 h 555025"/>
                <a:gd name="connsiteX2" fmla="*/ 3857515 w 3857515"/>
                <a:gd name="connsiteY2" fmla="*/ 0 h 555025"/>
                <a:gd name="connsiteX3" fmla="*/ 3833472 w 3857515"/>
                <a:gd name="connsiteY3" fmla="*/ 49909 h 555025"/>
                <a:gd name="connsiteX4" fmla="*/ 3432591 w 3857515"/>
                <a:gd name="connsiteY4" fmla="*/ 536133 h 555025"/>
                <a:gd name="connsiteX5" fmla="*/ 3407327 w 3857515"/>
                <a:gd name="connsiteY5" fmla="*/ 555025 h 555025"/>
                <a:gd name="connsiteX6" fmla="*/ 1360941 w 3857515"/>
                <a:gd name="connsiteY6" fmla="*/ 555025 h 555025"/>
                <a:gd name="connsiteX7" fmla="*/ 0 w 3857515"/>
                <a:gd name="connsiteY7" fmla="*/ 555025 h 55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7515" h="555025">
                  <a:moveTo>
                    <a:pt x="138756" y="0"/>
                  </a:moveTo>
                  <a:lnTo>
                    <a:pt x="910754" y="0"/>
                  </a:lnTo>
                  <a:lnTo>
                    <a:pt x="3857515" y="0"/>
                  </a:lnTo>
                  <a:lnTo>
                    <a:pt x="3833472" y="49909"/>
                  </a:lnTo>
                  <a:cubicBezTo>
                    <a:pt x="3731975" y="236749"/>
                    <a:pt x="3595402" y="401770"/>
                    <a:pt x="3432591" y="536133"/>
                  </a:cubicBezTo>
                  <a:lnTo>
                    <a:pt x="3407327" y="555025"/>
                  </a:lnTo>
                  <a:lnTo>
                    <a:pt x="1360941" y="555025"/>
                  </a:lnTo>
                  <a:lnTo>
                    <a:pt x="0" y="555025"/>
                  </a:lnTo>
                  <a:close/>
                </a:path>
              </a:pathLst>
            </a:custGeom>
            <a:grpFill/>
            <a:ln>
              <a:noFill/>
            </a:ln>
            <a:effectLst>
              <a:outerShdw blurRad="38100" sx="101000" sy="101000" algn="ctr"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46" name="任意多边形 69">
              <a:extLst>
                <a:ext uri="{FF2B5EF4-FFF2-40B4-BE49-F238E27FC236}">
                  <a16:creationId xmlns:a16="http://schemas.microsoft.com/office/drawing/2014/main" id="{6CCE1A66-CE61-F507-59FF-CCF74A41CF4E}"/>
                </a:ext>
              </a:extLst>
            </p:cNvPr>
            <p:cNvSpPr/>
            <p:nvPr/>
          </p:nvSpPr>
          <p:spPr>
            <a:xfrm>
              <a:off x="7569379" y="4232300"/>
              <a:ext cx="174896" cy="118264"/>
            </a:xfrm>
            <a:custGeom>
              <a:avLst/>
              <a:gdLst>
                <a:gd name="connsiteX0" fmla="*/ 174896 w 174896"/>
                <a:gd name="connsiteY0" fmla="*/ 118264 h 118264"/>
                <a:gd name="connsiteX1" fmla="*/ 0 w 174896"/>
                <a:gd name="connsiteY1" fmla="*/ 118264 h 118264"/>
                <a:gd name="connsiteX2" fmla="*/ 45366 w 174896"/>
                <a:gd name="connsiteY2" fmla="*/ 24091 h 118264"/>
                <a:gd name="connsiteX3" fmla="*/ 54183 w 174896"/>
                <a:gd name="connsiteY3" fmla="*/ 0 h 118264"/>
              </a:gdLst>
              <a:ahLst/>
              <a:cxnLst>
                <a:cxn ang="0">
                  <a:pos x="connsiteX0" y="connsiteY0"/>
                </a:cxn>
                <a:cxn ang="0">
                  <a:pos x="connsiteX1" y="connsiteY1"/>
                </a:cxn>
                <a:cxn ang="0">
                  <a:pos x="connsiteX2" y="connsiteY2"/>
                </a:cxn>
                <a:cxn ang="0">
                  <a:pos x="connsiteX3" y="connsiteY3"/>
                </a:cxn>
              </a:cxnLst>
              <a:rect l="l" t="t" r="r" b="b"/>
              <a:pathLst>
                <a:path w="174896" h="118264">
                  <a:moveTo>
                    <a:pt x="174896" y="118264"/>
                  </a:moveTo>
                  <a:lnTo>
                    <a:pt x="0" y="118264"/>
                  </a:lnTo>
                  <a:lnTo>
                    <a:pt x="45366" y="24091"/>
                  </a:lnTo>
                  <a:lnTo>
                    <a:pt x="5418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grpSp>
      <p:sp>
        <p:nvSpPr>
          <p:cNvPr id="47" name="文本框 72">
            <a:extLst>
              <a:ext uri="{FF2B5EF4-FFF2-40B4-BE49-F238E27FC236}">
                <a16:creationId xmlns:a16="http://schemas.microsoft.com/office/drawing/2014/main" id="{C175D8FE-7FAA-68D2-ECC9-BC7233FAE0EE}"/>
              </a:ext>
            </a:extLst>
          </p:cNvPr>
          <p:cNvSpPr txBox="1"/>
          <p:nvPr/>
        </p:nvSpPr>
        <p:spPr>
          <a:xfrm>
            <a:off x="3831388" y="2150916"/>
            <a:ext cx="387542" cy="1274195"/>
          </a:xfrm>
          <a:prstGeom prst="rect">
            <a:avLst/>
          </a:prstGeom>
          <a:noFill/>
        </p:spPr>
        <p:txBody>
          <a:bodyPr wrap="square" rtlCol="0">
            <a:spAutoFit/>
          </a:bodyPr>
          <a:lstStyle/>
          <a:p>
            <a:pPr algn="dist">
              <a:lnSpc>
                <a:spcPct val="80000"/>
              </a:lnSpc>
            </a:pPr>
            <a:r>
              <a:rPr lang="en-US" altLang="zh-CN" sz="1600" dirty="0">
                <a:solidFill>
                  <a:prstClr val="white"/>
                </a:solidFill>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rPr>
              <a:t>OPENAI</a:t>
            </a:r>
            <a:endParaRPr lang="zh-CN" altLang="en-US" sz="1600" dirty="0">
              <a:solidFill>
                <a:prstClr val="white"/>
              </a:solidFill>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48" name="文本框 73">
            <a:extLst>
              <a:ext uri="{FF2B5EF4-FFF2-40B4-BE49-F238E27FC236}">
                <a16:creationId xmlns:a16="http://schemas.microsoft.com/office/drawing/2014/main" id="{1D52DC22-4F7B-E625-9245-4A62B9007DF9}"/>
              </a:ext>
            </a:extLst>
          </p:cNvPr>
          <p:cNvSpPr txBox="1"/>
          <p:nvPr/>
        </p:nvSpPr>
        <p:spPr>
          <a:xfrm>
            <a:off x="4896158" y="2555605"/>
            <a:ext cx="387542" cy="1274195"/>
          </a:xfrm>
          <a:prstGeom prst="rect">
            <a:avLst/>
          </a:prstGeom>
          <a:noFill/>
        </p:spPr>
        <p:txBody>
          <a:bodyPr wrap="square" rtlCol="0">
            <a:spAutoFit/>
          </a:bodyPr>
          <a:lstStyle/>
          <a:p>
            <a:pPr algn="dist">
              <a:lnSpc>
                <a:spcPct val="80000"/>
              </a:lnSpc>
            </a:pPr>
            <a:r>
              <a:rPr lang="en-US" altLang="zh-CN" sz="1600" dirty="0">
                <a:solidFill>
                  <a:prstClr val="white"/>
                </a:solidFill>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rPr>
              <a:t>OPENAI</a:t>
            </a:r>
            <a:endParaRPr lang="zh-CN" altLang="en-US" sz="1600" dirty="0">
              <a:solidFill>
                <a:prstClr val="white"/>
              </a:solidFill>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49" name="任意多边形 79">
            <a:extLst>
              <a:ext uri="{FF2B5EF4-FFF2-40B4-BE49-F238E27FC236}">
                <a16:creationId xmlns:a16="http://schemas.microsoft.com/office/drawing/2014/main" id="{D2B868F4-0E2B-E4FE-16FD-15EF7B780616}"/>
              </a:ext>
            </a:extLst>
          </p:cNvPr>
          <p:cNvSpPr/>
          <p:nvPr/>
        </p:nvSpPr>
        <p:spPr>
          <a:xfrm flipH="1">
            <a:off x="636089" y="2781300"/>
            <a:ext cx="1253428" cy="34289"/>
          </a:xfrm>
          <a:custGeom>
            <a:avLst/>
            <a:gdLst>
              <a:gd name="connsiteX0" fmla="*/ 24902 w 1352052"/>
              <a:gd name="connsiteY0" fmla="*/ 0 h 102944"/>
              <a:gd name="connsiteX1" fmla="*/ 1352052 w 1352052"/>
              <a:gd name="connsiteY1" fmla="*/ 0 h 102944"/>
              <a:gd name="connsiteX2" fmla="*/ 1327150 w 1352052"/>
              <a:gd name="connsiteY2" fmla="*/ 102944 h 102944"/>
              <a:gd name="connsiteX3" fmla="*/ 0 w 1352052"/>
              <a:gd name="connsiteY3" fmla="*/ 102944 h 102944"/>
            </a:gdLst>
            <a:ahLst/>
            <a:cxnLst>
              <a:cxn ang="0">
                <a:pos x="connsiteX0" y="connsiteY0"/>
              </a:cxn>
              <a:cxn ang="0">
                <a:pos x="connsiteX1" y="connsiteY1"/>
              </a:cxn>
              <a:cxn ang="0">
                <a:pos x="connsiteX2" y="connsiteY2"/>
              </a:cxn>
              <a:cxn ang="0">
                <a:pos x="connsiteX3" y="connsiteY3"/>
              </a:cxn>
            </a:cxnLst>
            <a:rect l="l" t="t" r="r" b="b"/>
            <a:pathLst>
              <a:path w="1352052" h="102944">
                <a:moveTo>
                  <a:pt x="24902" y="0"/>
                </a:moveTo>
                <a:lnTo>
                  <a:pt x="1352052" y="0"/>
                </a:lnTo>
                <a:lnTo>
                  <a:pt x="1327150" y="102944"/>
                </a:lnTo>
                <a:lnTo>
                  <a:pt x="0" y="102944"/>
                </a:lnTo>
                <a:close/>
              </a:path>
            </a:pathLst>
          </a:cu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50" name="文本框 75">
            <a:extLst>
              <a:ext uri="{FF2B5EF4-FFF2-40B4-BE49-F238E27FC236}">
                <a16:creationId xmlns:a16="http://schemas.microsoft.com/office/drawing/2014/main" id="{E91BDDB1-E2AF-EF15-2502-5DC4DB35611C}"/>
              </a:ext>
            </a:extLst>
          </p:cNvPr>
          <p:cNvSpPr txBox="1"/>
          <p:nvPr/>
        </p:nvSpPr>
        <p:spPr>
          <a:xfrm>
            <a:off x="5566593" y="2824718"/>
            <a:ext cx="3472634" cy="1725344"/>
          </a:xfrm>
          <a:prstGeom prst="rect">
            <a:avLst/>
          </a:prstGeom>
          <a:noFill/>
        </p:spPr>
        <p:txBody>
          <a:bodyPr wrap="square" rtlCol="0">
            <a:spAutoFit/>
          </a:bodyPr>
          <a:lstStyle/>
          <a:p>
            <a:pPr algn="just">
              <a:lnSpc>
                <a:spcPct val="120000"/>
              </a:lnSpc>
            </a:pPr>
            <a:r>
              <a:rPr lang="vi-VN"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Xử lý các tập dữ liệu lớn và phức tạp.</a:t>
            </a:r>
            <a:endParaRPr lang="en-US"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a:p>
            <a:pPr algn="just">
              <a:lnSpc>
                <a:spcPct val="120000"/>
              </a:lnSpc>
            </a:pPr>
            <a:r>
              <a:rPr lang="en-US" altLang="zh-CN"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Công</a:t>
            </a:r>
            <a:r>
              <a:rPr lang="en-US"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nghệ</a:t>
            </a:r>
            <a:r>
              <a:rPr lang="en-US"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ngày</a:t>
            </a:r>
            <a:r>
              <a:rPr lang="en-US"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càng</a:t>
            </a:r>
            <a:r>
              <a:rPr lang="en-US"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phát</a:t>
            </a:r>
            <a:r>
              <a:rPr lang="en-US"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triển</a:t>
            </a:r>
            <a:r>
              <a:rPr lang="en-US"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nên</a:t>
            </a:r>
            <a:r>
              <a:rPr lang="en-US"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việc</a:t>
            </a:r>
            <a:r>
              <a:rPr lang="en-US"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bắt</a:t>
            </a:r>
            <a:r>
              <a:rPr lang="en-US"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kịp</a:t>
            </a:r>
            <a:r>
              <a:rPr lang="en-US"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công</a:t>
            </a:r>
            <a:r>
              <a:rPr lang="en-US"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nghệ</a:t>
            </a:r>
            <a:r>
              <a:rPr lang="en-US"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cần</a:t>
            </a:r>
            <a:r>
              <a:rPr lang="en-US"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phải</a:t>
            </a:r>
            <a:r>
              <a:rPr lang="en-US"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nhanh</a:t>
            </a:r>
            <a:r>
              <a:rPr lang="en-US"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chóng</a:t>
            </a:r>
            <a:r>
              <a:rPr lang="en-US"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a:t>
            </a:r>
          </a:p>
        </p:txBody>
      </p:sp>
      <p:sp>
        <p:nvSpPr>
          <p:cNvPr id="52" name="文本框 77">
            <a:extLst>
              <a:ext uri="{FF2B5EF4-FFF2-40B4-BE49-F238E27FC236}">
                <a16:creationId xmlns:a16="http://schemas.microsoft.com/office/drawing/2014/main" id="{330CF316-3FD2-483E-AA5C-FF50D315E83C}"/>
              </a:ext>
            </a:extLst>
          </p:cNvPr>
          <p:cNvSpPr txBox="1"/>
          <p:nvPr/>
        </p:nvSpPr>
        <p:spPr>
          <a:xfrm>
            <a:off x="548674" y="1558169"/>
            <a:ext cx="3059829" cy="1200329"/>
          </a:xfrm>
          <a:prstGeom prst="rect">
            <a:avLst/>
          </a:prstGeom>
          <a:noFill/>
        </p:spPr>
        <p:txBody>
          <a:bodyPr wrap="square" rtlCol="0">
            <a:spAutoFit/>
          </a:bodyPr>
          <a:lstStyle/>
          <a:p>
            <a:pPr algn="r"/>
            <a:r>
              <a:rPr lang="en-US" altLang="zh-CN"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Tài</a:t>
            </a:r>
            <a:r>
              <a:rPr lang="en-US"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liệu</a:t>
            </a:r>
            <a:r>
              <a:rPr lang="en-US"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tham</a:t>
            </a:r>
            <a:r>
              <a:rPr lang="en-US"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khảo</a:t>
            </a:r>
            <a:r>
              <a:rPr lang="en-US"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cần</a:t>
            </a:r>
            <a:r>
              <a:rPr lang="en-US"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nhiều</a:t>
            </a:r>
            <a:r>
              <a:rPr lang="en-US"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thời</a:t>
            </a:r>
            <a:r>
              <a:rPr lang="en-US"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gian</a:t>
            </a:r>
            <a:r>
              <a:rPr lang="en-US"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nghiên</a:t>
            </a:r>
            <a:r>
              <a:rPr lang="en-US"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cứu</a:t>
            </a:r>
            <a:endParaRPr lang="en-US"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a:p>
            <a:pPr algn="r"/>
            <a:r>
              <a:rPr lang="vi-VN"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Kết quả cho ra đôi khi chưa được chính xác 100%</a:t>
            </a:r>
            <a:endParaRPr lang="en-US"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54" name="任意多边形 88">
            <a:extLst>
              <a:ext uri="{FF2B5EF4-FFF2-40B4-BE49-F238E27FC236}">
                <a16:creationId xmlns:a16="http://schemas.microsoft.com/office/drawing/2014/main" id="{FD935E0D-A01C-E69B-EAC1-B850F208C378}"/>
              </a:ext>
            </a:extLst>
          </p:cNvPr>
          <p:cNvSpPr/>
          <p:nvPr/>
        </p:nvSpPr>
        <p:spPr>
          <a:xfrm>
            <a:off x="7293255" y="2754256"/>
            <a:ext cx="1253428" cy="34289"/>
          </a:xfrm>
          <a:custGeom>
            <a:avLst/>
            <a:gdLst>
              <a:gd name="connsiteX0" fmla="*/ 24902 w 1352052"/>
              <a:gd name="connsiteY0" fmla="*/ 0 h 102944"/>
              <a:gd name="connsiteX1" fmla="*/ 1352052 w 1352052"/>
              <a:gd name="connsiteY1" fmla="*/ 0 h 102944"/>
              <a:gd name="connsiteX2" fmla="*/ 1327150 w 1352052"/>
              <a:gd name="connsiteY2" fmla="*/ 102944 h 102944"/>
              <a:gd name="connsiteX3" fmla="*/ 0 w 1352052"/>
              <a:gd name="connsiteY3" fmla="*/ 102944 h 102944"/>
            </a:gdLst>
            <a:ahLst/>
            <a:cxnLst>
              <a:cxn ang="0">
                <a:pos x="connsiteX0" y="connsiteY0"/>
              </a:cxn>
              <a:cxn ang="0">
                <a:pos x="connsiteX1" y="connsiteY1"/>
              </a:cxn>
              <a:cxn ang="0">
                <a:pos x="connsiteX2" y="connsiteY2"/>
              </a:cxn>
              <a:cxn ang="0">
                <a:pos x="connsiteX3" y="connsiteY3"/>
              </a:cxn>
            </a:cxnLst>
            <a:rect l="l" t="t" r="r" b="b"/>
            <a:pathLst>
              <a:path w="1352052" h="102944">
                <a:moveTo>
                  <a:pt x="24902" y="0"/>
                </a:moveTo>
                <a:lnTo>
                  <a:pt x="1352052" y="0"/>
                </a:lnTo>
                <a:lnTo>
                  <a:pt x="1327150" y="102944"/>
                </a:lnTo>
                <a:lnTo>
                  <a:pt x="0" y="102944"/>
                </a:lnTo>
                <a:close/>
              </a:path>
            </a:pathLst>
          </a:cu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55" name="AutoShape 2">
            <a:extLst>
              <a:ext uri="{FF2B5EF4-FFF2-40B4-BE49-F238E27FC236}">
                <a16:creationId xmlns:a16="http://schemas.microsoft.com/office/drawing/2014/main" id="{9D2AFE11-ED31-1D4A-B25C-C65FE5744F9C}"/>
              </a:ext>
            </a:extLst>
          </p:cNvPr>
          <p:cNvSpPr/>
          <p:nvPr/>
        </p:nvSpPr>
        <p:spPr bwMode="auto">
          <a:xfrm>
            <a:off x="322389" y="2955609"/>
            <a:ext cx="3343092" cy="2043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blipFill>
            <a:blip r:embed="rId3"/>
            <a:stretch>
              <a:fillRect/>
            </a:stretch>
          </a:blipFill>
          <a:ln w="25400" cap="flat" cmpd="sng">
            <a:solidFill>
              <a:srgbClr val="000000">
                <a:alpha val="0"/>
              </a:srgbClr>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s-ES" sz="1900" dirty="0">
              <a:latin typeface="Yeseva One" panose="00000500000000000000" charset="0"/>
              <a:ea typeface="Yeseva One" panose="00000500000000000000" charset="0"/>
              <a:cs typeface="Calibri" charset="0"/>
              <a:sym typeface="Arial" panose="020B0604020202090204"/>
            </a:endParaRPr>
          </a:p>
        </p:txBody>
      </p:sp>
      <p:sp>
        <p:nvSpPr>
          <p:cNvPr id="56" name="AutoShape 2">
            <a:extLst>
              <a:ext uri="{FF2B5EF4-FFF2-40B4-BE49-F238E27FC236}">
                <a16:creationId xmlns:a16="http://schemas.microsoft.com/office/drawing/2014/main" id="{D4288FAD-0625-922B-AE9B-9B4B4134133B}"/>
              </a:ext>
            </a:extLst>
          </p:cNvPr>
          <p:cNvSpPr/>
          <p:nvPr/>
        </p:nvSpPr>
        <p:spPr bwMode="auto">
          <a:xfrm>
            <a:off x="5494347" y="523728"/>
            <a:ext cx="3343092" cy="2043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blipFill>
            <a:blip r:embed="rId4"/>
            <a:stretch>
              <a:fillRect/>
            </a:stretch>
          </a:blipFill>
          <a:ln w="25400" cap="flat" cmpd="sng">
            <a:solidFill>
              <a:srgbClr val="000000">
                <a:alpha val="0"/>
              </a:srgbClr>
            </a:solidFill>
            <a:prstDash val="solid"/>
            <a:miter lim="0"/>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defRPr/>
            </a:pPr>
            <a:endParaRPr lang="es-ES" sz="1900" dirty="0">
              <a:latin typeface="Yeseva One" panose="00000500000000000000" charset="0"/>
              <a:ea typeface="Yeseva One" panose="00000500000000000000" charset="0"/>
              <a:cs typeface="Calibri" charset="0"/>
              <a:sym typeface="Arial" panose="020B0604020202090204"/>
            </a:endParaRPr>
          </a:p>
        </p:txBody>
      </p:sp>
    </p:spTree>
    <p:extLst>
      <p:ext uri="{BB962C8B-B14F-4D97-AF65-F5344CB8AC3E}">
        <p14:creationId xmlns:p14="http://schemas.microsoft.com/office/powerpoint/2010/main" val="2777145772"/>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63" presetClass="path" presetSubtype="0" decel="50000" fill="hold" grpId="1" nodeType="withEffect">
                                  <p:stCondLst>
                                    <p:cond delay="0"/>
                                  </p:stCondLst>
                                  <p:childTnLst>
                                    <p:animMotion origin="layout" path="M 0.01523 -4.81481E-6 L -0.10886 -4.81481E-6 " pathEditMode="relative" rAng="0" ptsTypes="AA">
                                      <p:cBhvr>
                                        <p:cTn id="16" dur="500" spd="-100000" fill="hold"/>
                                        <p:tgtEl>
                                          <p:spTgt spid="4"/>
                                        </p:tgtEl>
                                        <p:attrNameLst>
                                          <p:attrName>ppt_x</p:attrName>
                                          <p:attrName>ppt_y</p:attrName>
                                        </p:attrNameLst>
                                      </p:cBhvr>
                                      <p:rCtr x="-6211" y="0"/>
                                    </p:animMotion>
                                  </p:childTnLst>
                                </p:cTn>
                              </p:par>
                              <p:par>
                                <p:cTn id="17" presetID="35" presetClass="path" presetSubtype="0" accel="50000" decel="50000" fill="hold" grpId="2" nodeType="withEffect">
                                  <p:stCondLst>
                                    <p:cond delay="750"/>
                                  </p:stCondLst>
                                  <p:childTnLst>
                                    <p:animMotion origin="layout" path="M 0.01601 -4.81481E-6 L 1.875E-6 -4.81481E-6 " pathEditMode="relative" rAng="0" ptsTypes="AA">
                                      <p:cBhvr>
                                        <p:cTn id="18" dur="500" fill="hold"/>
                                        <p:tgtEl>
                                          <p:spTgt spid="4"/>
                                        </p:tgtEl>
                                        <p:attrNameLst>
                                          <p:attrName>ppt_x</p:attrName>
                                          <p:attrName>ppt_y</p:attrName>
                                        </p:attrNameLst>
                                      </p:cBhvr>
                                      <p:rCtr x="-807" y="0"/>
                                    </p:animMotion>
                                  </p:childTnLst>
                                </p:cTn>
                              </p:par>
                              <p:par>
                                <p:cTn id="19" presetID="53" presetClass="entr" presetSubtype="16" fill="hold" grpId="0" nodeType="withEffect">
                                  <p:stCondLst>
                                    <p:cond delay="75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ppt_w</p:attrName>
                                        </p:attrNameLst>
                                      </p:cBhvr>
                                      <p:tavLst>
                                        <p:tav tm="0">
                                          <p:val>
                                            <p:fltVal val="0"/>
                                          </p:val>
                                        </p:tav>
                                        <p:tav tm="100000">
                                          <p:val>
                                            <p:strVal val="#ppt_w"/>
                                          </p:val>
                                        </p:tav>
                                      </p:tavLst>
                                    </p:anim>
                                    <p:anim calcmode="lin" valueType="num">
                                      <p:cBhvr>
                                        <p:cTn id="22" dur="500" fill="hold"/>
                                        <p:tgtEl>
                                          <p:spTgt spid="17"/>
                                        </p:tgtEl>
                                        <p:attrNameLst>
                                          <p:attrName>ppt_h</p:attrName>
                                        </p:attrNameLst>
                                      </p:cBhvr>
                                      <p:tavLst>
                                        <p:tav tm="0">
                                          <p:val>
                                            <p:fltVal val="0"/>
                                          </p:val>
                                        </p:tav>
                                        <p:tav tm="100000">
                                          <p:val>
                                            <p:strVal val="#ppt_h"/>
                                          </p:val>
                                        </p:tav>
                                      </p:tavLst>
                                    </p:anim>
                                    <p:animEffect transition="in" filter="fade">
                                      <p:cBhvr>
                                        <p:cTn id="23" dur="500"/>
                                        <p:tgtEl>
                                          <p:spTgt spid="17"/>
                                        </p:tgtEl>
                                      </p:cBhvr>
                                    </p:animEffect>
                                  </p:childTnLst>
                                </p:cTn>
                              </p:par>
                              <p:par>
                                <p:cTn id="24" presetID="21" presetClass="entr" presetSubtype="1" fill="hold" grpId="0" nodeType="withEffect">
                                  <p:stCondLst>
                                    <p:cond delay="1250"/>
                                  </p:stCondLst>
                                  <p:childTnLst>
                                    <p:set>
                                      <p:cBhvr>
                                        <p:cTn id="25" dur="1" fill="hold">
                                          <p:stCondLst>
                                            <p:cond delay="0"/>
                                          </p:stCondLst>
                                        </p:cTn>
                                        <p:tgtEl>
                                          <p:spTgt spid="5"/>
                                        </p:tgtEl>
                                        <p:attrNameLst>
                                          <p:attrName>style.visibility</p:attrName>
                                        </p:attrNameLst>
                                      </p:cBhvr>
                                      <p:to>
                                        <p:strVal val="visible"/>
                                      </p:to>
                                    </p:set>
                                    <p:animEffect transition="in" filter="wheel(1)">
                                      <p:cBhvr>
                                        <p:cTn id="26" dur="500"/>
                                        <p:tgtEl>
                                          <p:spTgt spid="5"/>
                                        </p:tgtEl>
                                      </p:cBhvr>
                                    </p:animEffect>
                                  </p:childTnLst>
                                </p:cTn>
                              </p:par>
                              <p:par>
                                <p:cTn id="27" presetID="22" presetClass="entr" presetSubtype="4" fill="hold" nodeType="withEffect">
                                  <p:stCondLst>
                                    <p:cond delay="125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par>
                                <p:cTn id="30" presetID="22" presetClass="entr" presetSubtype="1" fill="hold" nodeType="withEffect">
                                  <p:stCondLst>
                                    <p:cond delay="125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500"/>
                                        <p:tgtEl>
                                          <p:spTgt spid="14"/>
                                        </p:tgtEl>
                                      </p:cBhvr>
                                    </p:animEffect>
                                  </p:childTnLst>
                                </p:cTn>
                              </p:par>
                              <p:par>
                                <p:cTn id="33" presetID="8" presetClass="emph" presetSubtype="0" fill="hold" nodeType="withEffect">
                                  <p:stCondLst>
                                    <p:cond delay="2000"/>
                                  </p:stCondLst>
                                  <p:childTnLst>
                                    <p:animRot by="21600000">
                                      <p:cBhvr>
                                        <p:cTn id="34" dur="500" fill="hold"/>
                                        <p:tgtEl>
                                          <p:spTgt spid="10"/>
                                        </p:tgtEl>
                                        <p:attrNameLst>
                                          <p:attrName>r</p:attrName>
                                        </p:attrNameLst>
                                      </p:cBhvr>
                                    </p:animRot>
                                  </p:childTnLst>
                                </p:cTn>
                              </p:par>
                              <p:par>
                                <p:cTn id="35" presetID="8" presetClass="emph" presetSubtype="0" fill="hold" nodeType="withEffect">
                                  <p:stCondLst>
                                    <p:cond delay="2000"/>
                                  </p:stCondLst>
                                  <p:childTnLst>
                                    <p:animRot by="21600000">
                                      <p:cBhvr>
                                        <p:cTn id="36" dur="500" fill="hold"/>
                                        <p:tgtEl>
                                          <p:spTgt spid="14"/>
                                        </p:tgtEl>
                                        <p:attrNameLst>
                                          <p:attrName>r</p:attrName>
                                        </p:attrNameLst>
                                      </p:cBhvr>
                                    </p:animRot>
                                  </p:childTnLst>
                                </p:cTn>
                              </p:par>
                              <p:par>
                                <p:cTn id="37" presetID="22" presetClass="entr" presetSubtype="1" fill="hold" nodeType="withEffect">
                                  <p:stCondLst>
                                    <p:cond delay="2000"/>
                                  </p:stCondLst>
                                  <p:childTnLst>
                                    <p:set>
                                      <p:cBhvr>
                                        <p:cTn id="38" dur="1" fill="hold">
                                          <p:stCondLst>
                                            <p:cond delay="0"/>
                                          </p:stCondLst>
                                        </p:cTn>
                                        <p:tgtEl>
                                          <p:spTgt spid="18"/>
                                        </p:tgtEl>
                                        <p:attrNameLst>
                                          <p:attrName>style.visibility</p:attrName>
                                        </p:attrNameLst>
                                      </p:cBhvr>
                                      <p:to>
                                        <p:strVal val="visible"/>
                                      </p:to>
                                    </p:set>
                                    <p:animEffect transition="in" filter="wipe(up)">
                                      <p:cBhvr>
                                        <p:cTn id="39" dur="500"/>
                                        <p:tgtEl>
                                          <p:spTgt spid="18"/>
                                        </p:tgtEl>
                                      </p:cBhvr>
                                    </p:animEffect>
                                  </p:childTnLst>
                                </p:cTn>
                              </p:par>
                              <p:par>
                                <p:cTn id="40" presetID="22" presetClass="entr" presetSubtype="1" fill="hold" nodeType="withEffect">
                                  <p:stCondLst>
                                    <p:cond delay="2000"/>
                                  </p:stCondLst>
                                  <p:childTnLst>
                                    <p:set>
                                      <p:cBhvr>
                                        <p:cTn id="41" dur="1" fill="hold">
                                          <p:stCondLst>
                                            <p:cond delay="0"/>
                                          </p:stCondLst>
                                        </p:cTn>
                                        <p:tgtEl>
                                          <p:spTgt spid="24"/>
                                        </p:tgtEl>
                                        <p:attrNameLst>
                                          <p:attrName>style.visibility</p:attrName>
                                        </p:attrNameLst>
                                      </p:cBhvr>
                                      <p:to>
                                        <p:strVal val="visible"/>
                                      </p:to>
                                    </p:set>
                                    <p:animEffect transition="in" filter="wipe(up)">
                                      <p:cBhvr>
                                        <p:cTn id="42" dur="500"/>
                                        <p:tgtEl>
                                          <p:spTgt spid="24"/>
                                        </p:tgtEl>
                                      </p:cBhvr>
                                    </p:animEffect>
                                  </p:childTnLst>
                                </p:cTn>
                              </p:par>
                              <p:par>
                                <p:cTn id="43" presetID="22" presetClass="entr" presetSubtype="1" fill="hold" nodeType="withEffect">
                                  <p:stCondLst>
                                    <p:cond delay="2000"/>
                                  </p:stCondLst>
                                  <p:childTnLst>
                                    <p:set>
                                      <p:cBhvr>
                                        <p:cTn id="44" dur="1" fill="hold">
                                          <p:stCondLst>
                                            <p:cond delay="0"/>
                                          </p:stCondLst>
                                        </p:cTn>
                                        <p:tgtEl>
                                          <p:spTgt spid="30"/>
                                        </p:tgtEl>
                                        <p:attrNameLst>
                                          <p:attrName>style.visibility</p:attrName>
                                        </p:attrNameLst>
                                      </p:cBhvr>
                                      <p:to>
                                        <p:strVal val="visible"/>
                                      </p:to>
                                    </p:set>
                                    <p:animEffect transition="in" filter="wipe(up)">
                                      <p:cBhvr>
                                        <p:cTn id="45" dur="500"/>
                                        <p:tgtEl>
                                          <p:spTgt spid="30"/>
                                        </p:tgtEl>
                                      </p:cBhvr>
                                    </p:animEffect>
                                  </p:childTnLst>
                                </p:cTn>
                              </p:par>
                              <p:par>
                                <p:cTn id="46" presetID="22" presetClass="entr" presetSubtype="1" fill="hold" nodeType="withEffect">
                                  <p:stCondLst>
                                    <p:cond delay="2000"/>
                                  </p:stCondLst>
                                  <p:childTnLst>
                                    <p:set>
                                      <p:cBhvr>
                                        <p:cTn id="47" dur="1" fill="hold">
                                          <p:stCondLst>
                                            <p:cond delay="0"/>
                                          </p:stCondLst>
                                        </p:cTn>
                                        <p:tgtEl>
                                          <p:spTgt spid="37"/>
                                        </p:tgtEl>
                                        <p:attrNameLst>
                                          <p:attrName>style.visibility</p:attrName>
                                        </p:attrNameLst>
                                      </p:cBhvr>
                                      <p:to>
                                        <p:strVal val="visible"/>
                                      </p:to>
                                    </p:set>
                                    <p:animEffect transition="in" filter="wipe(up)">
                                      <p:cBhvr>
                                        <p:cTn id="48" dur="500"/>
                                        <p:tgtEl>
                                          <p:spTgt spid="37"/>
                                        </p:tgtEl>
                                      </p:cBhvr>
                                    </p:animEffect>
                                  </p:childTnLst>
                                </p:cTn>
                              </p:par>
                              <p:par>
                                <p:cTn id="49" presetID="22" presetClass="entr" presetSubtype="4" fill="hold" nodeType="withEffect">
                                  <p:stCondLst>
                                    <p:cond delay="2000"/>
                                  </p:stCondLst>
                                  <p:childTnLst>
                                    <p:set>
                                      <p:cBhvr>
                                        <p:cTn id="50" dur="1" fill="hold">
                                          <p:stCondLst>
                                            <p:cond delay="0"/>
                                          </p:stCondLst>
                                        </p:cTn>
                                        <p:tgtEl>
                                          <p:spTgt spid="21"/>
                                        </p:tgtEl>
                                        <p:attrNameLst>
                                          <p:attrName>style.visibility</p:attrName>
                                        </p:attrNameLst>
                                      </p:cBhvr>
                                      <p:to>
                                        <p:strVal val="visible"/>
                                      </p:to>
                                    </p:set>
                                    <p:animEffect transition="in" filter="wipe(down)">
                                      <p:cBhvr>
                                        <p:cTn id="51" dur="500"/>
                                        <p:tgtEl>
                                          <p:spTgt spid="21"/>
                                        </p:tgtEl>
                                      </p:cBhvr>
                                    </p:animEffect>
                                  </p:childTnLst>
                                </p:cTn>
                              </p:par>
                              <p:par>
                                <p:cTn id="52" presetID="22" presetClass="entr" presetSubtype="4" fill="hold" nodeType="withEffect">
                                  <p:stCondLst>
                                    <p:cond delay="2000"/>
                                  </p:stCondLst>
                                  <p:childTnLst>
                                    <p:set>
                                      <p:cBhvr>
                                        <p:cTn id="53" dur="1" fill="hold">
                                          <p:stCondLst>
                                            <p:cond delay="0"/>
                                          </p:stCondLst>
                                        </p:cTn>
                                        <p:tgtEl>
                                          <p:spTgt spid="27"/>
                                        </p:tgtEl>
                                        <p:attrNameLst>
                                          <p:attrName>style.visibility</p:attrName>
                                        </p:attrNameLst>
                                      </p:cBhvr>
                                      <p:to>
                                        <p:strVal val="visible"/>
                                      </p:to>
                                    </p:set>
                                    <p:animEffect transition="in" filter="wipe(down)">
                                      <p:cBhvr>
                                        <p:cTn id="54" dur="500"/>
                                        <p:tgtEl>
                                          <p:spTgt spid="27"/>
                                        </p:tgtEl>
                                      </p:cBhvr>
                                    </p:animEffect>
                                  </p:childTnLst>
                                </p:cTn>
                              </p:par>
                              <p:par>
                                <p:cTn id="55" presetID="22" presetClass="entr" presetSubtype="4" fill="hold" nodeType="withEffect">
                                  <p:stCondLst>
                                    <p:cond delay="2000"/>
                                  </p:stCondLst>
                                  <p:childTnLst>
                                    <p:set>
                                      <p:cBhvr>
                                        <p:cTn id="56" dur="1" fill="hold">
                                          <p:stCondLst>
                                            <p:cond delay="0"/>
                                          </p:stCondLst>
                                        </p:cTn>
                                        <p:tgtEl>
                                          <p:spTgt spid="33"/>
                                        </p:tgtEl>
                                        <p:attrNameLst>
                                          <p:attrName>style.visibility</p:attrName>
                                        </p:attrNameLst>
                                      </p:cBhvr>
                                      <p:to>
                                        <p:strVal val="visible"/>
                                      </p:to>
                                    </p:set>
                                    <p:animEffect transition="in" filter="wipe(down)">
                                      <p:cBhvr>
                                        <p:cTn id="57" dur="500"/>
                                        <p:tgtEl>
                                          <p:spTgt spid="33"/>
                                        </p:tgtEl>
                                      </p:cBhvr>
                                    </p:animEffect>
                                  </p:childTnLst>
                                </p:cTn>
                              </p:par>
                              <p:par>
                                <p:cTn id="58" presetID="22" presetClass="entr" presetSubtype="4" fill="hold" nodeType="withEffect">
                                  <p:stCondLst>
                                    <p:cond delay="2000"/>
                                  </p:stCondLst>
                                  <p:childTnLst>
                                    <p:set>
                                      <p:cBhvr>
                                        <p:cTn id="59" dur="1" fill="hold">
                                          <p:stCondLst>
                                            <p:cond delay="0"/>
                                          </p:stCondLst>
                                        </p:cTn>
                                        <p:tgtEl>
                                          <p:spTgt spid="43"/>
                                        </p:tgtEl>
                                        <p:attrNameLst>
                                          <p:attrName>style.visibility</p:attrName>
                                        </p:attrNameLst>
                                      </p:cBhvr>
                                      <p:to>
                                        <p:strVal val="visible"/>
                                      </p:to>
                                    </p:set>
                                    <p:animEffect transition="in" filter="wipe(down)">
                                      <p:cBhvr>
                                        <p:cTn id="60" dur="500"/>
                                        <p:tgtEl>
                                          <p:spTgt spid="43"/>
                                        </p:tgtEl>
                                      </p:cBhvr>
                                    </p:animEffect>
                                  </p:childTnLst>
                                </p:cTn>
                              </p:par>
                              <p:par>
                                <p:cTn id="61" presetID="16" presetClass="entr" presetSubtype="37" fill="hold" nodeType="withEffect">
                                  <p:stCondLst>
                                    <p:cond delay="2000"/>
                                  </p:stCondLst>
                                  <p:childTnLst>
                                    <p:set>
                                      <p:cBhvr>
                                        <p:cTn id="62" dur="1" fill="hold">
                                          <p:stCondLst>
                                            <p:cond delay="0"/>
                                          </p:stCondLst>
                                        </p:cTn>
                                        <p:tgtEl>
                                          <p:spTgt spid="3"/>
                                        </p:tgtEl>
                                        <p:attrNameLst>
                                          <p:attrName>style.visibility</p:attrName>
                                        </p:attrNameLst>
                                      </p:cBhvr>
                                      <p:to>
                                        <p:strVal val="visible"/>
                                      </p:to>
                                    </p:set>
                                    <p:animEffect transition="in" filter="barn(outVertical)">
                                      <p:cBhvr>
                                        <p:cTn id="63" dur="500"/>
                                        <p:tgtEl>
                                          <p:spTgt spid="3"/>
                                        </p:tgtEl>
                                      </p:cBhvr>
                                    </p:animEffect>
                                  </p:childTnLst>
                                </p:cTn>
                              </p:par>
                              <p:par>
                                <p:cTn id="64" presetID="12" presetClass="entr" presetSubtype="4" fill="hold" grpId="0" nodeType="withEffect">
                                  <p:stCondLst>
                                    <p:cond delay="2000"/>
                                  </p:stCondLst>
                                  <p:childTnLst>
                                    <p:set>
                                      <p:cBhvr>
                                        <p:cTn id="65" dur="1" fill="hold">
                                          <p:stCondLst>
                                            <p:cond delay="0"/>
                                          </p:stCondLst>
                                        </p:cTn>
                                        <p:tgtEl>
                                          <p:spTgt spid="47"/>
                                        </p:tgtEl>
                                        <p:attrNameLst>
                                          <p:attrName>style.visibility</p:attrName>
                                        </p:attrNameLst>
                                      </p:cBhvr>
                                      <p:to>
                                        <p:strVal val="visible"/>
                                      </p:to>
                                    </p:set>
                                    <p:anim calcmode="lin" valueType="num">
                                      <p:cBhvr additive="base">
                                        <p:cTn id="66" dur="500"/>
                                        <p:tgtEl>
                                          <p:spTgt spid="47"/>
                                        </p:tgtEl>
                                        <p:attrNameLst>
                                          <p:attrName>ppt_y</p:attrName>
                                        </p:attrNameLst>
                                      </p:cBhvr>
                                      <p:tavLst>
                                        <p:tav tm="0">
                                          <p:val>
                                            <p:strVal val="#ppt_y+#ppt_h*1.125000"/>
                                          </p:val>
                                        </p:tav>
                                        <p:tav tm="100000">
                                          <p:val>
                                            <p:strVal val="#ppt_y"/>
                                          </p:val>
                                        </p:tav>
                                      </p:tavLst>
                                    </p:anim>
                                    <p:animEffect transition="in" filter="wipe(up)">
                                      <p:cBhvr>
                                        <p:cTn id="67" dur="500"/>
                                        <p:tgtEl>
                                          <p:spTgt spid="47"/>
                                        </p:tgtEl>
                                      </p:cBhvr>
                                    </p:animEffect>
                                  </p:childTnLst>
                                </p:cTn>
                              </p:par>
                              <p:par>
                                <p:cTn id="68" presetID="12" presetClass="entr" presetSubtype="1" fill="hold" grpId="0" nodeType="withEffect">
                                  <p:stCondLst>
                                    <p:cond delay="2000"/>
                                  </p:stCondLst>
                                  <p:childTnLst>
                                    <p:set>
                                      <p:cBhvr>
                                        <p:cTn id="69" dur="1" fill="hold">
                                          <p:stCondLst>
                                            <p:cond delay="0"/>
                                          </p:stCondLst>
                                        </p:cTn>
                                        <p:tgtEl>
                                          <p:spTgt spid="48"/>
                                        </p:tgtEl>
                                        <p:attrNameLst>
                                          <p:attrName>style.visibility</p:attrName>
                                        </p:attrNameLst>
                                      </p:cBhvr>
                                      <p:to>
                                        <p:strVal val="visible"/>
                                      </p:to>
                                    </p:set>
                                    <p:anim calcmode="lin" valueType="num">
                                      <p:cBhvr additive="base">
                                        <p:cTn id="70" dur="500"/>
                                        <p:tgtEl>
                                          <p:spTgt spid="48"/>
                                        </p:tgtEl>
                                        <p:attrNameLst>
                                          <p:attrName>ppt_y</p:attrName>
                                        </p:attrNameLst>
                                      </p:cBhvr>
                                      <p:tavLst>
                                        <p:tav tm="0">
                                          <p:val>
                                            <p:strVal val="#ppt_y-#ppt_h*1.125000"/>
                                          </p:val>
                                        </p:tav>
                                        <p:tav tm="100000">
                                          <p:val>
                                            <p:strVal val="#ppt_y"/>
                                          </p:val>
                                        </p:tav>
                                      </p:tavLst>
                                    </p:anim>
                                    <p:animEffect transition="in" filter="wipe(down)">
                                      <p:cBhvr>
                                        <p:cTn id="71" dur="500"/>
                                        <p:tgtEl>
                                          <p:spTgt spid="48"/>
                                        </p:tgtEl>
                                      </p:cBhvr>
                                    </p:animEffect>
                                  </p:childTnLst>
                                </p:cTn>
                              </p:par>
                              <p:par>
                                <p:cTn id="72" presetID="17" presetClass="entr" presetSubtype="10" fill="hold" grpId="0" nodeType="withEffect">
                                  <p:stCondLst>
                                    <p:cond delay="3500"/>
                                  </p:stCondLst>
                                  <p:childTnLst>
                                    <p:set>
                                      <p:cBhvr>
                                        <p:cTn id="73" dur="1" fill="hold">
                                          <p:stCondLst>
                                            <p:cond delay="0"/>
                                          </p:stCondLst>
                                        </p:cTn>
                                        <p:tgtEl>
                                          <p:spTgt spid="54"/>
                                        </p:tgtEl>
                                        <p:attrNameLst>
                                          <p:attrName>style.visibility</p:attrName>
                                        </p:attrNameLst>
                                      </p:cBhvr>
                                      <p:to>
                                        <p:strVal val="visible"/>
                                      </p:to>
                                    </p:set>
                                    <p:anim calcmode="lin" valueType="num">
                                      <p:cBhvr>
                                        <p:cTn id="74" dur="500" fill="hold"/>
                                        <p:tgtEl>
                                          <p:spTgt spid="54"/>
                                        </p:tgtEl>
                                        <p:attrNameLst>
                                          <p:attrName>ppt_w</p:attrName>
                                        </p:attrNameLst>
                                      </p:cBhvr>
                                      <p:tavLst>
                                        <p:tav tm="0">
                                          <p:val>
                                            <p:fltVal val="0"/>
                                          </p:val>
                                        </p:tav>
                                        <p:tav tm="100000">
                                          <p:val>
                                            <p:strVal val="#ppt_w"/>
                                          </p:val>
                                        </p:tav>
                                      </p:tavLst>
                                    </p:anim>
                                    <p:anim calcmode="lin" valueType="num">
                                      <p:cBhvr>
                                        <p:cTn id="75" dur="500" fill="hold"/>
                                        <p:tgtEl>
                                          <p:spTgt spid="54"/>
                                        </p:tgtEl>
                                        <p:attrNameLst>
                                          <p:attrName>ppt_h</p:attrName>
                                        </p:attrNameLst>
                                      </p:cBhvr>
                                      <p:tavLst>
                                        <p:tav tm="0">
                                          <p:val>
                                            <p:strVal val="#ppt_h"/>
                                          </p:val>
                                        </p:tav>
                                        <p:tav tm="100000">
                                          <p:val>
                                            <p:strVal val="#ppt_h"/>
                                          </p:val>
                                        </p:tav>
                                      </p:tavLst>
                                    </p:anim>
                                  </p:childTnLst>
                                </p:cTn>
                              </p:par>
                              <p:par>
                                <p:cTn id="76" presetID="17" presetClass="entr" presetSubtype="10" fill="hold" grpId="0" nodeType="withEffect">
                                  <p:stCondLst>
                                    <p:cond delay="3500"/>
                                  </p:stCondLst>
                                  <p:childTnLst>
                                    <p:set>
                                      <p:cBhvr>
                                        <p:cTn id="77" dur="1" fill="hold">
                                          <p:stCondLst>
                                            <p:cond delay="0"/>
                                          </p:stCondLst>
                                        </p:cTn>
                                        <p:tgtEl>
                                          <p:spTgt spid="49"/>
                                        </p:tgtEl>
                                        <p:attrNameLst>
                                          <p:attrName>style.visibility</p:attrName>
                                        </p:attrNameLst>
                                      </p:cBhvr>
                                      <p:to>
                                        <p:strVal val="visible"/>
                                      </p:to>
                                    </p:set>
                                    <p:anim calcmode="lin" valueType="num">
                                      <p:cBhvr>
                                        <p:cTn id="78" dur="500" fill="hold"/>
                                        <p:tgtEl>
                                          <p:spTgt spid="49"/>
                                        </p:tgtEl>
                                        <p:attrNameLst>
                                          <p:attrName>ppt_w</p:attrName>
                                        </p:attrNameLst>
                                      </p:cBhvr>
                                      <p:tavLst>
                                        <p:tav tm="0">
                                          <p:val>
                                            <p:fltVal val="0"/>
                                          </p:val>
                                        </p:tav>
                                        <p:tav tm="100000">
                                          <p:val>
                                            <p:strVal val="#ppt_w"/>
                                          </p:val>
                                        </p:tav>
                                      </p:tavLst>
                                    </p:anim>
                                    <p:anim calcmode="lin" valueType="num">
                                      <p:cBhvr>
                                        <p:cTn id="79" dur="500" fill="hold"/>
                                        <p:tgtEl>
                                          <p:spTgt spid="49"/>
                                        </p:tgtEl>
                                        <p:attrNameLst>
                                          <p:attrName>ppt_h</p:attrName>
                                        </p:attrNameLst>
                                      </p:cBhvr>
                                      <p:tavLst>
                                        <p:tav tm="0">
                                          <p:val>
                                            <p:strVal val="#ppt_h"/>
                                          </p:val>
                                        </p:tav>
                                        <p:tav tm="100000">
                                          <p:val>
                                            <p:strVal val="#ppt_h"/>
                                          </p:val>
                                        </p:tav>
                                      </p:tavLst>
                                    </p:anim>
                                  </p:childTnLst>
                                </p:cTn>
                              </p:par>
                              <p:par>
                                <p:cTn id="80" presetID="10" presetClass="entr" presetSubtype="0" fill="hold" grpId="0" nodeType="withEffect">
                                  <p:stCondLst>
                                    <p:cond delay="4250"/>
                                  </p:stCondLst>
                                  <p:childTnLst>
                                    <p:set>
                                      <p:cBhvr>
                                        <p:cTn id="81" dur="1" fill="hold">
                                          <p:stCondLst>
                                            <p:cond delay="0"/>
                                          </p:stCondLst>
                                        </p:cTn>
                                        <p:tgtEl>
                                          <p:spTgt spid="52"/>
                                        </p:tgtEl>
                                        <p:attrNameLst>
                                          <p:attrName>style.visibility</p:attrName>
                                        </p:attrNameLst>
                                      </p:cBhvr>
                                      <p:to>
                                        <p:strVal val="visible"/>
                                      </p:to>
                                    </p:set>
                                    <p:animEffect transition="in" filter="fade">
                                      <p:cBhvr>
                                        <p:cTn id="82" dur="500"/>
                                        <p:tgtEl>
                                          <p:spTgt spid="52"/>
                                        </p:tgtEl>
                                      </p:cBhvr>
                                    </p:animEffect>
                                  </p:childTnLst>
                                </p:cTn>
                              </p:par>
                              <p:par>
                                <p:cTn id="83" presetID="10" presetClass="entr" presetSubtype="0" fill="hold" grpId="0" nodeType="withEffect">
                                  <p:stCondLst>
                                    <p:cond delay="4250"/>
                                  </p:stCondLst>
                                  <p:childTnLst>
                                    <p:set>
                                      <p:cBhvr>
                                        <p:cTn id="84" dur="1" fill="hold">
                                          <p:stCondLst>
                                            <p:cond delay="0"/>
                                          </p:stCondLst>
                                        </p:cTn>
                                        <p:tgtEl>
                                          <p:spTgt spid="50"/>
                                        </p:tgtEl>
                                        <p:attrNameLst>
                                          <p:attrName>style.visibility</p:attrName>
                                        </p:attrNameLst>
                                      </p:cBhvr>
                                      <p:to>
                                        <p:strVal val="visible"/>
                                      </p:to>
                                    </p:set>
                                    <p:animEffect transition="in" filter="fade">
                                      <p:cBhvr>
                                        <p:cTn id="85" dur="500"/>
                                        <p:tgtEl>
                                          <p:spTgt spid="50"/>
                                        </p:tgtEl>
                                      </p:cBhvr>
                                    </p:animEffect>
                                  </p:childTnLst>
                                </p:cTn>
                              </p:par>
                            </p:childTnLst>
                          </p:cTn>
                        </p:par>
                        <p:par>
                          <p:cTn id="86" fill="hold">
                            <p:stCondLst>
                              <p:cond delay="4750"/>
                            </p:stCondLst>
                            <p:childTnLst>
                              <p:par>
                                <p:cTn id="87" presetID="2" presetClass="entr" presetSubtype="2" fill="hold" nodeType="afterEffect">
                                  <p:stCondLst>
                                    <p:cond delay="0"/>
                                  </p:stCondLst>
                                  <p:childTnLst>
                                    <p:set>
                                      <p:cBhvr>
                                        <p:cTn id="88" dur="1" fill="hold">
                                          <p:stCondLst>
                                            <p:cond delay="0"/>
                                          </p:stCondLst>
                                        </p:cTn>
                                        <p:tgtEl>
                                          <p:spTgt spid="55"/>
                                        </p:tgtEl>
                                        <p:attrNameLst>
                                          <p:attrName>style.visibility</p:attrName>
                                        </p:attrNameLst>
                                      </p:cBhvr>
                                      <p:to>
                                        <p:strVal val="visible"/>
                                      </p:to>
                                    </p:set>
                                    <p:anim calcmode="lin" valueType="num">
                                      <p:cBhvr additive="base">
                                        <p:cTn id="89" dur="500" fill="hold"/>
                                        <p:tgtEl>
                                          <p:spTgt spid="55"/>
                                        </p:tgtEl>
                                        <p:attrNameLst>
                                          <p:attrName>ppt_x</p:attrName>
                                        </p:attrNameLst>
                                      </p:cBhvr>
                                      <p:tavLst>
                                        <p:tav tm="0">
                                          <p:val>
                                            <p:strVal val="1+#ppt_w/2"/>
                                          </p:val>
                                        </p:tav>
                                        <p:tav tm="100000">
                                          <p:val>
                                            <p:strVal val="#ppt_x"/>
                                          </p:val>
                                        </p:tav>
                                      </p:tavLst>
                                    </p:anim>
                                    <p:anim calcmode="lin" valueType="num">
                                      <p:cBhvr additive="base">
                                        <p:cTn id="90" dur="500" fill="hold"/>
                                        <p:tgtEl>
                                          <p:spTgt spid="55"/>
                                        </p:tgtEl>
                                        <p:attrNameLst>
                                          <p:attrName>ppt_y</p:attrName>
                                        </p:attrNameLst>
                                      </p:cBhvr>
                                      <p:tavLst>
                                        <p:tav tm="0">
                                          <p:val>
                                            <p:strVal val="#ppt_y"/>
                                          </p:val>
                                        </p:tav>
                                        <p:tav tm="100000">
                                          <p:val>
                                            <p:strVal val="#ppt_y"/>
                                          </p:val>
                                        </p:tav>
                                      </p:tavLst>
                                    </p:anim>
                                  </p:childTnLst>
                                </p:cTn>
                              </p:par>
                            </p:childTnLst>
                          </p:cTn>
                        </p:par>
                        <p:par>
                          <p:cTn id="91" fill="hold">
                            <p:stCondLst>
                              <p:cond delay="5250"/>
                            </p:stCondLst>
                            <p:childTnLst>
                              <p:par>
                                <p:cTn id="92" presetID="2" presetClass="entr" presetSubtype="2" fill="hold" nodeType="afterEffect">
                                  <p:stCondLst>
                                    <p:cond delay="0"/>
                                  </p:stCondLst>
                                  <p:childTnLst>
                                    <p:set>
                                      <p:cBhvr>
                                        <p:cTn id="93" dur="1" fill="hold">
                                          <p:stCondLst>
                                            <p:cond delay="0"/>
                                          </p:stCondLst>
                                        </p:cTn>
                                        <p:tgtEl>
                                          <p:spTgt spid="56"/>
                                        </p:tgtEl>
                                        <p:attrNameLst>
                                          <p:attrName>style.visibility</p:attrName>
                                        </p:attrNameLst>
                                      </p:cBhvr>
                                      <p:to>
                                        <p:strVal val="visible"/>
                                      </p:to>
                                    </p:set>
                                    <p:anim calcmode="lin" valueType="num">
                                      <p:cBhvr additive="base">
                                        <p:cTn id="94" dur="500" fill="hold"/>
                                        <p:tgtEl>
                                          <p:spTgt spid="56"/>
                                        </p:tgtEl>
                                        <p:attrNameLst>
                                          <p:attrName>ppt_x</p:attrName>
                                        </p:attrNameLst>
                                      </p:cBhvr>
                                      <p:tavLst>
                                        <p:tav tm="0">
                                          <p:val>
                                            <p:strVal val="1+#ppt_w/2"/>
                                          </p:val>
                                        </p:tav>
                                        <p:tav tm="100000">
                                          <p:val>
                                            <p:strVal val="#ppt_x"/>
                                          </p:val>
                                        </p:tav>
                                      </p:tavLst>
                                    </p:anim>
                                    <p:anim calcmode="lin" valueType="num">
                                      <p:cBhvr additive="base">
                                        <p:cTn id="95" dur="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4" grpId="1" animBg="1"/>
      <p:bldP spid="4" grpId="2" animBg="1"/>
      <p:bldP spid="5" grpId="0" animBg="1"/>
      <p:bldP spid="17" grpId="0" animBg="1"/>
      <p:bldP spid="47" grpId="0"/>
      <p:bldP spid="48" grpId="0"/>
      <p:bldP spid="49" grpId="0" animBg="1"/>
      <p:bldP spid="50" grpId="0"/>
      <p:bldP spid="52" grpId="0"/>
      <p:bldP spid="5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395536" y="828081"/>
            <a:ext cx="1655210" cy="369332"/>
          </a:xfrm>
          <a:prstGeom prst="rect">
            <a:avLst/>
          </a:prstGeom>
          <a:noFill/>
        </p:spPr>
        <p:txBody>
          <a:bodyPr wrap="square" rtlCol="0">
            <a:spAutoFit/>
          </a:bodyPr>
          <a:lstStyle/>
          <a:p>
            <a:r>
              <a:rPr lang="en-US" altLang="zh-CN" b="1" dirty="0">
                <a:solidFill>
                  <a:srgbClr val="EDAD00"/>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INPUT</a:t>
            </a:r>
            <a:endParaRPr lang="zh-CN" altLang="en-US" b="1" dirty="0">
              <a:solidFill>
                <a:srgbClr val="EDAD00"/>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40" name="圆角矩形 50"/>
          <p:cNvSpPr/>
          <p:nvPr/>
        </p:nvSpPr>
        <p:spPr>
          <a:xfrm>
            <a:off x="241580" y="947416"/>
            <a:ext cx="97971" cy="165896"/>
          </a:xfrm>
          <a:prstGeom prst="roundRect">
            <a:avLst>
              <a:gd name="adj" fmla="val 50000"/>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41" name="椭圆 40"/>
          <p:cNvSpPr/>
          <p:nvPr/>
        </p:nvSpPr>
        <p:spPr>
          <a:xfrm>
            <a:off x="241579" y="1212593"/>
            <a:ext cx="97971" cy="97971"/>
          </a:xfrm>
          <a:prstGeom prst="ellipse">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44" name="矩形 43"/>
          <p:cNvSpPr/>
          <p:nvPr/>
        </p:nvSpPr>
        <p:spPr>
          <a:xfrm>
            <a:off x="395536" y="1130380"/>
            <a:ext cx="3337444" cy="1200329"/>
          </a:xfrm>
          <a:prstGeom prst="rect">
            <a:avLst/>
          </a:prstGeom>
        </p:spPr>
        <p:txBody>
          <a:bodyPr wrap="square">
            <a:spAutoFit/>
          </a:bodyPr>
          <a:lstStyle/>
          <a:p>
            <a:r>
              <a:rPr lang="vi-VN"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Các thuật toán nhận dạng hình ảnh do AI hỗ trợ có thể được sử dụng để phân tích và giải thích hình ảnh và đồ họa.</a:t>
            </a:r>
            <a:endParaRPr lang="zh-CN" altLang="en-US"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69" name="矩形 68"/>
          <p:cNvSpPr/>
          <p:nvPr/>
        </p:nvSpPr>
        <p:spPr>
          <a:xfrm>
            <a:off x="0" y="287284"/>
            <a:ext cx="3667125" cy="427091"/>
          </a:xfrm>
          <a:prstGeom prst="rect">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70" name="文本框 69"/>
          <p:cNvSpPr txBox="1"/>
          <p:nvPr/>
        </p:nvSpPr>
        <p:spPr>
          <a:xfrm>
            <a:off x="575493" y="315979"/>
            <a:ext cx="3033010" cy="415498"/>
          </a:xfrm>
          <a:prstGeom prst="rect">
            <a:avLst/>
          </a:prstGeom>
          <a:noFill/>
        </p:spPr>
        <p:txBody>
          <a:bodyPr wrap="none" rtlCol="0">
            <a:spAutoFit/>
            <a:scene3d>
              <a:camera prst="orthographicFront"/>
              <a:lightRig rig="threePt" dir="t"/>
            </a:scene3d>
            <a:sp3d contourW="12700"/>
          </a:bodyPr>
          <a:lstStyle/>
          <a:p>
            <a:r>
              <a:rPr lang="en-US" altLang="zh-CN"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PHÁT BIỂU BÀI TOÁN</a:t>
            </a:r>
            <a:endParaRPr lang="zh-CN" altLang="en-US"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6" name="文本框 38">
            <a:extLst>
              <a:ext uri="{FF2B5EF4-FFF2-40B4-BE49-F238E27FC236}">
                <a16:creationId xmlns:a16="http://schemas.microsoft.com/office/drawing/2014/main" id="{8AD30C9A-5F21-58BB-8156-B207D777742B}"/>
              </a:ext>
            </a:extLst>
          </p:cNvPr>
          <p:cNvSpPr txBox="1"/>
          <p:nvPr/>
        </p:nvSpPr>
        <p:spPr>
          <a:xfrm>
            <a:off x="5075951" y="843783"/>
            <a:ext cx="1655210" cy="369332"/>
          </a:xfrm>
          <a:prstGeom prst="rect">
            <a:avLst/>
          </a:prstGeom>
          <a:noFill/>
        </p:spPr>
        <p:txBody>
          <a:bodyPr wrap="square" rtlCol="0">
            <a:spAutoFit/>
          </a:bodyPr>
          <a:lstStyle/>
          <a:p>
            <a:r>
              <a:rPr lang="en-US" altLang="zh-CN" b="1" dirty="0">
                <a:solidFill>
                  <a:srgbClr val="EDAD00"/>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OUTPUT</a:t>
            </a:r>
            <a:endParaRPr lang="zh-CN" altLang="en-US" b="1" dirty="0">
              <a:solidFill>
                <a:srgbClr val="EDAD00"/>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7" name="圆角矩形 50">
            <a:extLst>
              <a:ext uri="{FF2B5EF4-FFF2-40B4-BE49-F238E27FC236}">
                <a16:creationId xmlns:a16="http://schemas.microsoft.com/office/drawing/2014/main" id="{C5AEE214-D3A6-0D89-9632-7318E20F12FF}"/>
              </a:ext>
            </a:extLst>
          </p:cNvPr>
          <p:cNvSpPr/>
          <p:nvPr/>
        </p:nvSpPr>
        <p:spPr>
          <a:xfrm>
            <a:off x="4914398" y="947416"/>
            <a:ext cx="97971" cy="165896"/>
          </a:xfrm>
          <a:prstGeom prst="roundRect">
            <a:avLst>
              <a:gd name="adj" fmla="val 50000"/>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8" name="椭圆 40">
            <a:extLst>
              <a:ext uri="{FF2B5EF4-FFF2-40B4-BE49-F238E27FC236}">
                <a16:creationId xmlns:a16="http://schemas.microsoft.com/office/drawing/2014/main" id="{21CF001C-2A34-A7FE-3128-843516DF43A9}"/>
              </a:ext>
            </a:extLst>
          </p:cNvPr>
          <p:cNvSpPr/>
          <p:nvPr/>
        </p:nvSpPr>
        <p:spPr>
          <a:xfrm>
            <a:off x="4914398" y="1299344"/>
            <a:ext cx="97971" cy="97971"/>
          </a:xfrm>
          <a:prstGeom prst="ellipse">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9" name="矩形 43">
            <a:extLst>
              <a:ext uri="{FF2B5EF4-FFF2-40B4-BE49-F238E27FC236}">
                <a16:creationId xmlns:a16="http://schemas.microsoft.com/office/drawing/2014/main" id="{A4C8239A-1BE8-44C5-C6E5-98C8937C1F64}"/>
              </a:ext>
            </a:extLst>
          </p:cNvPr>
          <p:cNvSpPr/>
          <p:nvPr/>
        </p:nvSpPr>
        <p:spPr>
          <a:xfrm>
            <a:off x="5068354" y="1197413"/>
            <a:ext cx="4040149" cy="1200329"/>
          </a:xfrm>
          <a:prstGeom prst="rect">
            <a:avLst/>
          </a:prstGeom>
        </p:spPr>
        <p:txBody>
          <a:bodyPr wrap="square">
            <a:spAutoFit/>
          </a:bodyPr>
          <a:lstStyle/>
          <a:p>
            <a:r>
              <a:rPr lang="vi-VN"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Các thuật toán tạo hình ảnh do AI cung cấp có thể được sử dụng để tạo hình ảnh hoặc đồ họa mới dựa trên dữ liệu hoặc tham số đầu vào. </a:t>
            </a:r>
            <a:endParaRPr lang="zh-CN" altLang="en-US"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 name="椭圆 40">
            <a:extLst>
              <a:ext uri="{FF2B5EF4-FFF2-40B4-BE49-F238E27FC236}">
                <a16:creationId xmlns:a16="http://schemas.microsoft.com/office/drawing/2014/main" id="{DFD4F9A8-D277-D20A-241C-E2CD562449CC}"/>
              </a:ext>
            </a:extLst>
          </p:cNvPr>
          <p:cNvSpPr/>
          <p:nvPr/>
        </p:nvSpPr>
        <p:spPr>
          <a:xfrm>
            <a:off x="185593" y="2412922"/>
            <a:ext cx="97971" cy="97971"/>
          </a:xfrm>
          <a:prstGeom prst="ellipse">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3" name="矩形 43">
            <a:extLst>
              <a:ext uri="{FF2B5EF4-FFF2-40B4-BE49-F238E27FC236}">
                <a16:creationId xmlns:a16="http://schemas.microsoft.com/office/drawing/2014/main" id="{B33EB813-0183-65E5-2015-81920C46CEC6}"/>
              </a:ext>
            </a:extLst>
          </p:cNvPr>
          <p:cNvSpPr/>
          <p:nvPr/>
        </p:nvSpPr>
        <p:spPr>
          <a:xfrm>
            <a:off x="339550" y="2330709"/>
            <a:ext cx="3337444" cy="1200329"/>
          </a:xfrm>
          <a:prstGeom prst="rect">
            <a:avLst/>
          </a:prstGeom>
        </p:spPr>
        <p:txBody>
          <a:bodyPr wrap="square">
            <a:spAutoFit/>
          </a:bodyPr>
          <a:lstStyle/>
          <a:p>
            <a:r>
              <a:rPr lang="vi-VN"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Các thuật toán xử lý ngôn ngữ tự nhiên do AI cung cấp có thể được sử dụng để diễn giải và hiểu văn bản nhập vào</a:t>
            </a:r>
            <a:r>
              <a:rPr lang="en-US"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a:t>
            </a:r>
            <a:endParaRPr lang="zh-CN" altLang="en-US"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4" name="椭圆 40">
            <a:extLst>
              <a:ext uri="{FF2B5EF4-FFF2-40B4-BE49-F238E27FC236}">
                <a16:creationId xmlns:a16="http://schemas.microsoft.com/office/drawing/2014/main" id="{3E442791-4642-6A7C-0E2C-0DAE1CED42D3}"/>
              </a:ext>
            </a:extLst>
          </p:cNvPr>
          <p:cNvSpPr/>
          <p:nvPr/>
        </p:nvSpPr>
        <p:spPr>
          <a:xfrm>
            <a:off x="4858412" y="2432640"/>
            <a:ext cx="97971" cy="97971"/>
          </a:xfrm>
          <a:prstGeom prst="ellipse">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5" name="矩形 43">
            <a:extLst>
              <a:ext uri="{FF2B5EF4-FFF2-40B4-BE49-F238E27FC236}">
                <a16:creationId xmlns:a16="http://schemas.microsoft.com/office/drawing/2014/main" id="{A50917F9-222A-A254-98BB-F0E610AA2F59}"/>
              </a:ext>
            </a:extLst>
          </p:cNvPr>
          <p:cNvSpPr/>
          <p:nvPr/>
        </p:nvSpPr>
        <p:spPr>
          <a:xfrm>
            <a:off x="5012368" y="2330709"/>
            <a:ext cx="4040149" cy="1200329"/>
          </a:xfrm>
          <a:prstGeom prst="rect">
            <a:avLst/>
          </a:prstGeom>
        </p:spPr>
        <p:txBody>
          <a:bodyPr wrap="square">
            <a:spAutoFit/>
          </a:bodyPr>
          <a:lstStyle/>
          <a:p>
            <a:r>
              <a:rPr lang="vi-VN"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Các thuật toán xử lý hình ảnh do AI cung cấp có thể được sử dụng để tự động sửa đổi hoặc nâng cao hình ảnh hoặc đồ họa hiện có.</a:t>
            </a:r>
            <a:endParaRPr lang="zh-CN" altLang="en-US"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10" name="椭圆 40">
            <a:extLst>
              <a:ext uri="{FF2B5EF4-FFF2-40B4-BE49-F238E27FC236}">
                <a16:creationId xmlns:a16="http://schemas.microsoft.com/office/drawing/2014/main" id="{8B4499D2-4302-3816-54D1-6A04987CE815}"/>
              </a:ext>
            </a:extLst>
          </p:cNvPr>
          <p:cNvSpPr/>
          <p:nvPr/>
        </p:nvSpPr>
        <p:spPr>
          <a:xfrm>
            <a:off x="4914398" y="3666293"/>
            <a:ext cx="97971" cy="97971"/>
          </a:xfrm>
          <a:prstGeom prst="ellipse">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12" name="矩形 43">
            <a:extLst>
              <a:ext uri="{FF2B5EF4-FFF2-40B4-BE49-F238E27FC236}">
                <a16:creationId xmlns:a16="http://schemas.microsoft.com/office/drawing/2014/main" id="{53EEC9D9-F118-A88F-FB4D-887377C70A67}"/>
              </a:ext>
            </a:extLst>
          </p:cNvPr>
          <p:cNvSpPr/>
          <p:nvPr/>
        </p:nvSpPr>
        <p:spPr>
          <a:xfrm>
            <a:off x="5068354" y="3564362"/>
            <a:ext cx="4040149" cy="1200329"/>
          </a:xfrm>
          <a:prstGeom prst="rect">
            <a:avLst/>
          </a:prstGeom>
        </p:spPr>
        <p:txBody>
          <a:bodyPr wrap="square">
            <a:spAutoFit/>
          </a:bodyPr>
          <a:lstStyle/>
          <a:p>
            <a:r>
              <a:rPr lang="vi-VN"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Các thuật toán chú thích hình ảnh do AI hỗ trợ có thể được sử dụng để tự động gắn nhãn hoặc phân loại hình ảnh hoặc đồ họa. </a:t>
            </a:r>
            <a:endParaRPr lang="zh-CN" altLang="en-US"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Tree>
    <p:extLst>
      <p:ext uri="{BB962C8B-B14F-4D97-AF65-F5344CB8AC3E}">
        <p14:creationId xmlns:p14="http://schemas.microsoft.com/office/powerpoint/2010/main" val="1068699869"/>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checkerboard(across)">
                                      <p:cBhvr>
                                        <p:cTn id="7" dur="500"/>
                                        <p:tgtEl>
                                          <p:spTgt spid="70"/>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checkerboard(across)">
                                      <p:cBhvr>
                                        <p:cTn id="11" dur="500"/>
                                        <p:tgtEl>
                                          <p:spTgt spid="69"/>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anim calcmode="lin" valueType="num">
                                      <p:cBhvr>
                                        <p:cTn id="16" dur="500" fill="hold"/>
                                        <p:tgtEl>
                                          <p:spTgt spid="39"/>
                                        </p:tgtEl>
                                        <p:attrNameLst>
                                          <p:attrName>ppt_x</p:attrName>
                                        </p:attrNameLst>
                                      </p:cBhvr>
                                      <p:tavLst>
                                        <p:tav tm="0">
                                          <p:val>
                                            <p:strVal val="#ppt_x"/>
                                          </p:val>
                                        </p:tav>
                                        <p:tav tm="100000">
                                          <p:val>
                                            <p:strVal val="#ppt_x"/>
                                          </p:val>
                                        </p:tav>
                                      </p:tavLst>
                                    </p:anim>
                                    <p:anim calcmode="lin" valueType="num">
                                      <p:cBhvr>
                                        <p:cTn id="17" dur="500" fill="hold"/>
                                        <p:tgtEl>
                                          <p:spTgt spid="39"/>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7" presetClass="entr" presetSubtype="0" fill="hold" grpId="0" nodeType="after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anim calcmode="lin" valueType="num">
                                      <p:cBhvr>
                                        <p:cTn id="22" dur="500" fill="hold"/>
                                        <p:tgtEl>
                                          <p:spTgt spid="40"/>
                                        </p:tgtEl>
                                        <p:attrNameLst>
                                          <p:attrName>ppt_x</p:attrName>
                                        </p:attrNameLst>
                                      </p:cBhvr>
                                      <p:tavLst>
                                        <p:tav tm="0">
                                          <p:val>
                                            <p:strVal val="#ppt_x"/>
                                          </p:val>
                                        </p:tav>
                                        <p:tav tm="100000">
                                          <p:val>
                                            <p:strVal val="#ppt_x"/>
                                          </p:val>
                                        </p:tav>
                                      </p:tavLst>
                                    </p:anim>
                                    <p:anim calcmode="lin" valueType="num">
                                      <p:cBhvr>
                                        <p:cTn id="23" dur="500" fill="hold"/>
                                        <p:tgtEl>
                                          <p:spTgt spid="40"/>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47" presetClass="entr" presetSubtype="0" fill="hold" grpId="0" nodeType="after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anim calcmode="lin" valueType="num">
                                      <p:cBhvr>
                                        <p:cTn id="28" dur="500" fill="hold"/>
                                        <p:tgtEl>
                                          <p:spTgt spid="44"/>
                                        </p:tgtEl>
                                        <p:attrNameLst>
                                          <p:attrName>ppt_x</p:attrName>
                                        </p:attrNameLst>
                                      </p:cBhvr>
                                      <p:tavLst>
                                        <p:tav tm="0">
                                          <p:val>
                                            <p:strVal val="#ppt_x"/>
                                          </p:val>
                                        </p:tav>
                                        <p:tav tm="100000">
                                          <p:val>
                                            <p:strVal val="#ppt_x"/>
                                          </p:val>
                                        </p:tav>
                                      </p:tavLst>
                                    </p:anim>
                                    <p:anim calcmode="lin" valueType="num">
                                      <p:cBhvr>
                                        <p:cTn id="29" dur="500" fill="hold"/>
                                        <p:tgtEl>
                                          <p:spTgt spid="44"/>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7" presetClass="entr" presetSubtype="0" fill="hold" grpId="0" nodeType="after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anim calcmode="lin" valueType="num">
                                      <p:cBhvr>
                                        <p:cTn id="34" dur="500" fill="hold"/>
                                        <p:tgtEl>
                                          <p:spTgt spid="41"/>
                                        </p:tgtEl>
                                        <p:attrNameLst>
                                          <p:attrName>ppt_x</p:attrName>
                                        </p:attrNameLst>
                                      </p:cBhvr>
                                      <p:tavLst>
                                        <p:tav tm="0">
                                          <p:val>
                                            <p:strVal val="#ppt_x"/>
                                          </p:val>
                                        </p:tav>
                                        <p:tav tm="100000">
                                          <p:val>
                                            <p:strVal val="#ppt_x"/>
                                          </p:val>
                                        </p:tav>
                                      </p:tavLst>
                                    </p:anim>
                                    <p:anim calcmode="lin" valueType="num">
                                      <p:cBhvr>
                                        <p:cTn id="35" dur="500" fill="hold"/>
                                        <p:tgtEl>
                                          <p:spTgt spid="41"/>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23" presetClass="entr" presetSubtype="16"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childTnLst>
                                </p:cTn>
                              </p:par>
                            </p:childTnLst>
                          </p:cTn>
                        </p:par>
                        <p:par>
                          <p:cTn id="41" fill="hold">
                            <p:stCondLst>
                              <p:cond delay="3500"/>
                            </p:stCondLst>
                            <p:childTnLst>
                              <p:par>
                                <p:cTn id="42" presetID="23" presetClass="entr" presetSubtype="16"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p:cTn id="44" dur="500" fill="hold"/>
                                        <p:tgtEl>
                                          <p:spTgt spid="6"/>
                                        </p:tgtEl>
                                        <p:attrNameLst>
                                          <p:attrName>ppt_w</p:attrName>
                                        </p:attrNameLst>
                                      </p:cBhvr>
                                      <p:tavLst>
                                        <p:tav tm="0">
                                          <p:val>
                                            <p:fltVal val="0"/>
                                          </p:val>
                                        </p:tav>
                                        <p:tav tm="100000">
                                          <p:val>
                                            <p:strVal val="#ppt_w"/>
                                          </p:val>
                                        </p:tav>
                                      </p:tavLst>
                                    </p:anim>
                                    <p:anim calcmode="lin" valueType="num">
                                      <p:cBhvr>
                                        <p:cTn id="45" dur="500" fill="hold"/>
                                        <p:tgtEl>
                                          <p:spTgt spid="6"/>
                                        </p:tgtEl>
                                        <p:attrNameLst>
                                          <p:attrName>ppt_h</p:attrName>
                                        </p:attrNameLst>
                                      </p:cBhvr>
                                      <p:tavLst>
                                        <p:tav tm="0">
                                          <p:val>
                                            <p:fltVal val="0"/>
                                          </p:val>
                                        </p:tav>
                                        <p:tav tm="100000">
                                          <p:val>
                                            <p:strVal val="#ppt_h"/>
                                          </p:val>
                                        </p:tav>
                                      </p:tavLst>
                                    </p:anim>
                                  </p:childTnLst>
                                </p:cTn>
                              </p:par>
                            </p:childTnLst>
                          </p:cTn>
                        </p:par>
                        <p:par>
                          <p:cTn id="46" fill="hold">
                            <p:stCondLst>
                              <p:cond delay="4000"/>
                            </p:stCondLst>
                            <p:childTnLst>
                              <p:par>
                                <p:cTn id="47" presetID="23" presetClass="entr" presetSubtype="16"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fltVal val="0"/>
                                          </p:val>
                                        </p:tav>
                                        <p:tav tm="100000">
                                          <p:val>
                                            <p:strVal val="#ppt_w"/>
                                          </p:val>
                                        </p:tav>
                                      </p:tavLst>
                                    </p:anim>
                                    <p:anim calcmode="lin" valueType="num">
                                      <p:cBhvr>
                                        <p:cTn id="50" dur="500" fill="hold"/>
                                        <p:tgtEl>
                                          <p:spTgt spid="7"/>
                                        </p:tgtEl>
                                        <p:attrNameLst>
                                          <p:attrName>ppt_h</p:attrName>
                                        </p:attrNameLst>
                                      </p:cBhvr>
                                      <p:tavLst>
                                        <p:tav tm="0">
                                          <p:val>
                                            <p:fltVal val="0"/>
                                          </p:val>
                                        </p:tav>
                                        <p:tav tm="100000">
                                          <p:val>
                                            <p:strVal val="#ppt_h"/>
                                          </p:val>
                                        </p:tav>
                                      </p:tavLst>
                                    </p:anim>
                                  </p:childTnLst>
                                </p:cTn>
                              </p:par>
                            </p:childTnLst>
                          </p:cTn>
                        </p:par>
                        <p:par>
                          <p:cTn id="51" fill="hold">
                            <p:stCondLst>
                              <p:cond delay="4500"/>
                            </p:stCondLst>
                            <p:childTnLst>
                              <p:par>
                                <p:cTn id="52" presetID="23" presetClass="entr" presetSubtype="16" fill="hold" grpId="0" nodeType="after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p:cTn id="54" dur="500" fill="hold"/>
                                        <p:tgtEl>
                                          <p:spTgt spid="9"/>
                                        </p:tgtEl>
                                        <p:attrNameLst>
                                          <p:attrName>ppt_w</p:attrName>
                                        </p:attrNameLst>
                                      </p:cBhvr>
                                      <p:tavLst>
                                        <p:tav tm="0">
                                          <p:val>
                                            <p:fltVal val="0"/>
                                          </p:val>
                                        </p:tav>
                                        <p:tav tm="100000">
                                          <p:val>
                                            <p:strVal val="#ppt_w"/>
                                          </p:val>
                                        </p:tav>
                                      </p:tavLst>
                                    </p:anim>
                                    <p:anim calcmode="lin" valueType="num">
                                      <p:cBhvr>
                                        <p:cTn id="55" dur="500" fill="hold"/>
                                        <p:tgtEl>
                                          <p:spTgt spid="9"/>
                                        </p:tgtEl>
                                        <p:attrNameLst>
                                          <p:attrName>ppt_h</p:attrName>
                                        </p:attrNameLst>
                                      </p:cBhvr>
                                      <p:tavLst>
                                        <p:tav tm="0">
                                          <p:val>
                                            <p:fltVal val="0"/>
                                          </p:val>
                                        </p:tav>
                                        <p:tav tm="100000">
                                          <p:val>
                                            <p:strVal val="#ppt_h"/>
                                          </p:val>
                                        </p:tav>
                                      </p:tavLst>
                                    </p:anim>
                                  </p:childTnLst>
                                </p:cTn>
                              </p:par>
                            </p:childTnLst>
                          </p:cTn>
                        </p:par>
                        <p:par>
                          <p:cTn id="56" fill="hold">
                            <p:stCondLst>
                              <p:cond delay="5000"/>
                            </p:stCondLst>
                            <p:childTnLst>
                              <p:par>
                                <p:cTn id="57" presetID="47" presetClass="entr" presetSubtype="0" fill="hold" grpId="0" nodeType="after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anim calcmode="lin" valueType="num">
                                      <p:cBhvr>
                                        <p:cTn id="60" dur="500" fill="hold"/>
                                        <p:tgtEl>
                                          <p:spTgt spid="3"/>
                                        </p:tgtEl>
                                        <p:attrNameLst>
                                          <p:attrName>ppt_x</p:attrName>
                                        </p:attrNameLst>
                                      </p:cBhvr>
                                      <p:tavLst>
                                        <p:tav tm="0">
                                          <p:val>
                                            <p:strVal val="#ppt_x"/>
                                          </p:val>
                                        </p:tav>
                                        <p:tav tm="100000">
                                          <p:val>
                                            <p:strVal val="#ppt_x"/>
                                          </p:val>
                                        </p:tav>
                                      </p:tavLst>
                                    </p:anim>
                                    <p:anim calcmode="lin" valueType="num">
                                      <p:cBhvr>
                                        <p:cTn id="61" dur="500" fill="hold"/>
                                        <p:tgtEl>
                                          <p:spTgt spid="3"/>
                                        </p:tgtEl>
                                        <p:attrNameLst>
                                          <p:attrName>ppt_y</p:attrName>
                                        </p:attrNameLst>
                                      </p:cBhvr>
                                      <p:tavLst>
                                        <p:tav tm="0">
                                          <p:val>
                                            <p:strVal val="#ppt_y-.1"/>
                                          </p:val>
                                        </p:tav>
                                        <p:tav tm="100000">
                                          <p:val>
                                            <p:strVal val="#ppt_y"/>
                                          </p:val>
                                        </p:tav>
                                      </p:tavLst>
                                    </p:anim>
                                  </p:childTnLst>
                                </p:cTn>
                              </p:par>
                            </p:childTnLst>
                          </p:cTn>
                        </p:par>
                        <p:par>
                          <p:cTn id="62" fill="hold">
                            <p:stCondLst>
                              <p:cond delay="5500"/>
                            </p:stCondLst>
                            <p:childTnLst>
                              <p:par>
                                <p:cTn id="63" presetID="47" presetClass="entr" presetSubtype="0" fill="hold" grpId="0" nodeType="after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500"/>
                                        <p:tgtEl>
                                          <p:spTgt spid="2"/>
                                        </p:tgtEl>
                                      </p:cBhvr>
                                    </p:animEffect>
                                    <p:anim calcmode="lin" valueType="num">
                                      <p:cBhvr>
                                        <p:cTn id="66" dur="500" fill="hold"/>
                                        <p:tgtEl>
                                          <p:spTgt spid="2"/>
                                        </p:tgtEl>
                                        <p:attrNameLst>
                                          <p:attrName>ppt_x</p:attrName>
                                        </p:attrNameLst>
                                      </p:cBhvr>
                                      <p:tavLst>
                                        <p:tav tm="0">
                                          <p:val>
                                            <p:strVal val="#ppt_x"/>
                                          </p:val>
                                        </p:tav>
                                        <p:tav tm="100000">
                                          <p:val>
                                            <p:strVal val="#ppt_x"/>
                                          </p:val>
                                        </p:tav>
                                      </p:tavLst>
                                    </p:anim>
                                    <p:anim calcmode="lin" valueType="num">
                                      <p:cBhvr>
                                        <p:cTn id="67" dur="500" fill="hold"/>
                                        <p:tgtEl>
                                          <p:spTgt spid="2"/>
                                        </p:tgtEl>
                                        <p:attrNameLst>
                                          <p:attrName>ppt_y</p:attrName>
                                        </p:attrNameLst>
                                      </p:cBhvr>
                                      <p:tavLst>
                                        <p:tav tm="0">
                                          <p:val>
                                            <p:strVal val="#ppt_y-.1"/>
                                          </p:val>
                                        </p:tav>
                                        <p:tav tm="100000">
                                          <p:val>
                                            <p:strVal val="#ppt_y"/>
                                          </p:val>
                                        </p:tav>
                                      </p:tavLst>
                                    </p:anim>
                                  </p:childTnLst>
                                </p:cTn>
                              </p:par>
                            </p:childTnLst>
                          </p:cTn>
                        </p:par>
                        <p:par>
                          <p:cTn id="68" fill="hold">
                            <p:stCondLst>
                              <p:cond delay="6000"/>
                            </p:stCondLst>
                            <p:childTnLst>
                              <p:par>
                                <p:cTn id="69" presetID="23" presetClass="entr" presetSubtype="16" fill="hold" grpId="0" nodeType="afterEffect">
                                  <p:stCondLst>
                                    <p:cond delay="0"/>
                                  </p:stCondLst>
                                  <p:childTnLst>
                                    <p:set>
                                      <p:cBhvr>
                                        <p:cTn id="70" dur="1" fill="hold">
                                          <p:stCondLst>
                                            <p:cond delay="0"/>
                                          </p:stCondLst>
                                        </p:cTn>
                                        <p:tgtEl>
                                          <p:spTgt spid="4"/>
                                        </p:tgtEl>
                                        <p:attrNameLst>
                                          <p:attrName>style.visibility</p:attrName>
                                        </p:attrNameLst>
                                      </p:cBhvr>
                                      <p:to>
                                        <p:strVal val="visible"/>
                                      </p:to>
                                    </p:set>
                                    <p:anim calcmode="lin" valueType="num">
                                      <p:cBhvr>
                                        <p:cTn id="71" dur="500" fill="hold"/>
                                        <p:tgtEl>
                                          <p:spTgt spid="4"/>
                                        </p:tgtEl>
                                        <p:attrNameLst>
                                          <p:attrName>ppt_w</p:attrName>
                                        </p:attrNameLst>
                                      </p:cBhvr>
                                      <p:tavLst>
                                        <p:tav tm="0">
                                          <p:val>
                                            <p:fltVal val="0"/>
                                          </p:val>
                                        </p:tav>
                                        <p:tav tm="100000">
                                          <p:val>
                                            <p:strVal val="#ppt_w"/>
                                          </p:val>
                                        </p:tav>
                                      </p:tavLst>
                                    </p:anim>
                                    <p:anim calcmode="lin" valueType="num">
                                      <p:cBhvr>
                                        <p:cTn id="72" dur="500" fill="hold"/>
                                        <p:tgtEl>
                                          <p:spTgt spid="4"/>
                                        </p:tgtEl>
                                        <p:attrNameLst>
                                          <p:attrName>ppt_h</p:attrName>
                                        </p:attrNameLst>
                                      </p:cBhvr>
                                      <p:tavLst>
                                        <p:tav tm="0">
                                          <p:val>
                                            <p:fltVal val="0"/>
                                          </p:val>
                                        </p:tav>
                                        <p:tav tm="100000">
                                          <p:val>
                                            <p:strVal val="#ppt_h"/>
                                          </p:val>
                                        </p:tav>
                                      </p:tavLst>
                                    </p:anim>
                                  </p:childTnLst>
                                </p:cTn>
                              </p:par>
                            </p:childTnLst>
                          </p:cTn>
                        </p:par>
                        <p:par>
                          <p:cTn id="73" fill="hold">
                            <p:stCondLst>
                              <p:cond delay="6500"/>
                            </p:stCondLst>
                            <p:childTnLst>
                              <p:par>
                                <p:cTn id="74" presetID="23" presetClass="entr" presetSubtype="16" fill="hold" grpId="0" nodeType="after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p:cTn id="76" dur="500" fill="hold"/>
                                        <p:tgtEl>
                                          <p:spTgt spid="5"/>
                                        </p:tgtEl>
                                        <p:attrNameLst>
                                          <p:attrName>ppt_w</p:attrName>
                                        </p:attrNameLst>
                                      </p:cBhvr>
                                      <p:tavLst>
                                        <p:tav tm="0">
                                          <p:val>
                                            <p:fltVal val="0"/>
                                          </p:val>
                                        </p:tav>
                                        <p:tav tm="100000">
                                          <p:val>
                                            <p:strVal val="#ppt_w"/>
                                          </p:val>
                                        </p:tav>
                                      </p:tavLst>
                                    </p:anim>
                                    <p:anim calcmode="lin" valueType="num">
                                      <p:cBhvr>
                                        <p:cTn id="77" dur="500" fill="hold"/>
                                        <p:tgtEl>
                                          <p:spTgt spid="5"/>
                                        </p:tgtEl>
                                        <p:attrNameLst>
                                          <p:attrName>ppt_h</p:attrName>
                                        </p:attrNameLst>
                                      </p:cBhvr>
                                      <p:tavLst>
                                        <p:tav tm="0">
                                          <p:val>
                                            <p:fltVal val="0"/>
                                          </p:val>
                                        </p:tav>
                                        <p:tav tm="100000">
                                          <p:val>
                                            <p:strVal val="#ppt_h"/>
                                          </p:val>
                                        </p:tav>
                                      </p:tavLst>
                                    </p:anim>
                                  </p:childTnLst>
                                </p:cTn>
                              </p:par>
                            </p:childTnLst>
                          </p:cTn>
                        </p:par>
                        <p:par>
                          <p:cTn id="78" fill="hold">
                            <p:stCondLst>
                              <p:cond delay="7000"/>
                            </p:stCondLst>
                            <p:childTnLst>
                              <p:par>
                                <p:cTn id="79" presetID="23" presetClass="entr" presetSubtype="16" fill="hold" grpId="0" nodeType="afterEffect">
                                  <p:stCondLst>
                                    <p:cond delay="0"/>
                                  </p:stCondLst>
                                  <p:childTnLst>
                                    <p:set>
                                      <p:cBhvr>
                                        <p:cTn id="80" dur="1" fill="hold">
                                          <p:stCondLst>
                                            <p:cond delay="0"/>
                                          </p:stCondLst>
                                        </p:cTn>
                                        <p:tgtEl>
                                          <p:spTgt spid="10"/>
                                        </p:tgtEl>
                                        <p:attrNameLst>
                                          <p:attrName>style.visibility</p:attrName>
                                        </p:attrNameLst>
                                      </p:cBhvr>
                                      <p:to>
                                        <p:strVal val="visible"/>
                                      </p:to>
                                    </p:set>
                                    <p:anim calcmode="lin" valueType="num">
                                      <p:cBhvr>
                                        <p:cTn id="81" dur="500" fill="hold"/>
                                        <p:tgtEl>
                                          <p:spTgt spid="10"/>
                                        </p:tgtEl>
                                        <p:attrNameLst>
                                          <p:attrName>ppt_w</p:attrName>
                                        </p:attrNameLst>
                                      </p:cBhvr>
                                      <p:tavLst>
                                        <p:tav tm="0">
                                          <p:val>
                                            <p:fltVal val="0"/>
                                          </p:val>
                                        </p:tav>
                                        <p:tav tm="100000">
                                          <p:val>
                                            <p:strVal val="#ppt_w"/>
                                          </p:val>
                                        </p:tav>
                                      </p:tavLst>
                                    </p:anim>
                                    <p:anim calcmode="lin" valueType="num">
                                      <p:cBhvr>
                                        <p:cTn id="82" dur="500" fill="hold"/>
                                        <p:tgtEl>
                                          <p:spTgt spid="10"/>
                                        </p:tgtEl>
                                        <p:attrNameLst>
                                          <p:attrName>ppt_h</p:attrName>
                                        </p:attrNameLst>
                                      </p:cBhvr>
                                      <p:tavLst>
                                        <p:tav tm="0">
                                          <p:val>
                                            <p:fltVal val="0"/>
                                          </p:val>
                                        </p:tav>
                                        <p:tav tm="100000">
                                          <p:val>
                                            <p:strVal val="#ppt_h"/>
                                          </p:val>
                                        </p:tav>
                                      </p:tavLst>
                                    </p:anim>
                                  </p:childTnLst>
                                </p:cTn>
                              </p:par>
                            </p:childTnLst>
                          </p:cTn>
                        </p:par>
                        <p:par>
                          <p:cTn id="83" fill="hold">
                            <p:stCondLst>
                              <p:cond delay="7500"/>
                            </p:stCondLst>
                            <p:childTnLst>
                              <p:par>
                                <p:cTn id="84" presetID="23" presetClass="entr" presetSubtype="16" fill="hold" grpId="0" nodeType="afterEffect">
                                  <p:stCondLst>
                                    <p:cond delay="0"/>
                                  </p:stCondLst>
                                  <p:childTnLst>
                                    <p:set>
                                      <p:cBhvr>
                                        <p:cTn id="85" dur="1" fill="hold">
                                          <p:stCondLst>
                                            <p:cond delay="0"/>
                                          </p:stCondLst>
                                        </p:cTn>
                                        <p:tgtEl>
                                          <p:spTgt spid="12"/>
                                        </p:tgtEl>
                                        <p:attrNameLst>
                                          <p:attrName>style.visibility</p:attrName>
                                        </p:attrNameLst>
                                      </p:cBhvr>
                                      <p:to>
                                        <p:strVal val="visible"/>
                                      </p:to>
                                    </p:set>
                                    <p:anim calcmode="lin" valueType="num">
                                      <p:cBhvr>
                                        <p:cTn id="86" dur="500" fill="hold"/>
                                        <p:tgtEl>
                                          <p:spTgt spid="12"/>
                                        </p:tgtEl>
                                        <p:attrNameLst>
                                          <p:attrName>ppt_w</p:attrName>
                                        </p:attrNameLst>
                                      </p:cBhvr>
                                      <p:tavLst>
                                        <p:tav tm="0">
                                          <p:val>
                                            <p:fltVal val="0"/>
                                          </p:val>
                                        </p:tav>
                                        <p:tav tm="100000">
                                          <p:val>
                                            <p:strVal val="#ppt_w"/>
                                          </p:val>
                                        </p:tav>
                                      </p:tavLst>
                                    </p:anim>
                                    <p:anim calcmode="lin" valueType="num">
                                      <p:cBhvr>
                                        <p:cTn id="87" dur="500" fill="hold"/>
                                        <p:tgtEl>
                                          <p:spTgt spid="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animBg="1"/>
      <p:bldP spid="41" grpId="0" animBg="1"/>
      <p:bldP spid="44" grpId="0"/>
      <p:bldP spid="69" grpId="0" animBg="1"/>
      <p:bldP spid="70" grpId="0"/>
      <p:bldP spid="6" grpId="0"/>
      <p:bldP spid="7" grpId="0" animBg="1"/>
      <p:bldP spid="8" grpId="0" animBg="1"/>
      <p:bldP spid="9" grpId="0"/>
      <p:bldP spid="2" grpId="0" animBg="1"/>
      <p:bldP spid="3" grpId="0"/>
      <p:bldP spid="4" grpId="0" animBg="1"/>
      <p:bldP spid="5" grpId="0"/>
      <p:bldP spid="10" grpId="0" animBg="1"/>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395536" y="828081"/>
            <a:ext cx="1655210" cy="369332"/>
          </a:xfrm>
          <a:prstGeom prst="rect">
            <a:avLst/>
          </a:prstGeom>
          <a:noFill/>
        </p:spPr>
        <p:txBody>
          <a:bodyPr wrap="square" rtlCol="0">
            <a:spAutoFit/>
          </a:bodyPr>
          <a:lstStyle/>
          <a:p>
            <a:r>
              <a:rPr lang="en-US" altLang="zh-CN" b="1" dirty="0">
                <a:solidFill>
                  <a:srgbClr val="EDAD00"/>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Framework</a:t>
            </a:r>
            <a:endParaRPr lang="zh-CN" altLang="en-US" b="1" dirty="0">
              <a:solidFill>
                <a:srgbClr val="EDAD00"/>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40" name="圆角矩形 50"/>
          <p:cNvSpPr/>
          <p:nvPr/>
        </p:nvSpPr>
        <p:spPr>
          <a:xfrm>
            <a:off x="241580" y="947416"/>
            <a:ext cx="97971" cy="165896"/>
          </a:xfrm>
          <a:prstGeom prst="roundRect">
            <a:avLst>
              <a:gd name="adj" fmla="val 50000"/>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41" name="椭圆 40"/>
          <p:cNvSpPr/>
          <p:nvPr/>
        </p:nvSpPr>
        <p:spPr>
          <a:xfrm>
            <a:off x="241579" y="1212593"/>
            <a:ext cx="97971" cy="97971"/>
          </a:xfrm>
          <a:prstGeom prst="ellipse">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44" name="矩形 43"/>
          <p:cNvSpPr/>
          <p:nvPr/>
        </p:nvSpPr>
        <p:spPr>
          <a:xfrm>
            <a:off x="395536" y="1130380"/>
            <a:ext cx="3898372" cy="1477328"/>
          </a:xfrm>
          <a:prstGeom prst="rect">
            <a:avLst/>
          </a:prstGeom>
        </p:spPr>
        <p:txBody>
          <a:bodyPr wrap="square">
            <a:spAutoFit/>
          </a:bodyPr>
          <a:lstStyle/>
          <a:p>
            <a:r>
              <a:rPr lang="vi-VN"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Machine learning frameworks: có thể được sử dụng để phát triển và áp dụng các mô hình AI cho các tác vụ như nhận dạng hình ảnh, tạo hình ảnh và xử lý hình ảnh trong đồ hoạ máy tính 2D</a:t>
            </a:r>
            <a:endParaRPr lang="zh-CN" altLang="en-US"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69" name="矩形 68"/>
          <p:cNvSpPr/>
          <p:nvPr/>
        </p:nvSpPr>
        <p:spPr>
          <a:xfrm>
            <a:off x="0" y="287284"/>
            <a:ext cx="3667125" cy="427091"/>
          </a:xfrm>
          <a:prstGeom prst="rect">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70" name="文本框 69"/>
          <p:cNvSpPr txBox="1"/>
          <p:nvPr/>
        </p:nvSpPr>
        <p:spPr>
          <a:xfrm>
            <a:off x="575493" y="315979"/>
            <a:ext cx="3033010" cy="415498"/>
          </a:xfrm>
          <a:prstGeom prst="rect">
            <a:avLst/>
          </a:prstGeom>
          <a:noFill/>
        </p:spPr>
        <p:txBody>
          <a:bodyPr wrap="none" rtlCol="0">
            <a:spAutoFit/>
            <a:scene3d>
              <a:camera prst="orthographicFront"/>
              <a:lightRig rig="threePt" dir="t"/>
            </a:scene3d>
            <a:sp3d contourW="12700"/>
          </a:bodyPr>
          <a:lstStyle/>
          <a:p>
            <a:r>
              <a:rPr lang="en-US" altLang="zh-CN"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PHÁT BIỂU BÀI TOÁN</a:t>
            </a:r>
            <a:endParaRPr lang="zh-CN" altLang="en-US"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 name="椭圆 40">
            <a:extLst>
              <a:ext uri="{FF2B5EF4-FFF2-40B4-BE49-F238E27FC236}">
                <a16:creationId xmlns:a16="http://schemas.microsoft.com/office/drawing/2014/main" id="{DFD4F9A8-D277-D20A-241C-E2CD562449CC}"/>
              </a:ext>
            </a:extLst>
          </p:cNvPr>
          <p:cNvSpPr/>
          <p:nvPr/>
        </p:nvSpPr>
        <p:spPr>
          <a:xfrm>
            <a:off x="4850091" y="1279626"/>
            <a:ext cx="97971" cy="97971"/>
          </a:xfrm>
          <a:prstGeom prst="ellipse">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3" name="矩形 43">
            <a:extLst>
              <a:ext uri="{FF2B5EF4-FFF2-40B4-BE49-F238E27FC236}">
                <a16:creationId xmlns:a16="http://schemas.microsoft.com/office/drawing/2014/main" id="{B33EB813-0183-65E5-2015-81920C46CEC6}"/>
              </a:ext>
            </a:extLst>
          </p:cNvPr>
          <p:cNvSpPr/>
          <p:nvPr/>
        </p:nvSpPr>
        <p:spPr>
          <a:xfrm>
            <a:off x="5004048" y="1197413"/>
            <a:ext cx="3898373" cy="1477328"/>
          </a:xfrm>
          <a:prstGeom prst="rect">
            <a:avLst/>
          </a:prstGeom>
        </p:spPr>
        <p:txBody>
          <a:bodyPr wrap="square">
            <a:spAutoFit/>
          </a:bodyPr>
          <a:lstStyle/>
          <a:p>
            <a:r>
              <a:rPr lang="vi-VN"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Computer vision frameworks: được sử dụng để phát triển các mô hình AI như phát triển đối tượng, phân đoạn hình ảnh và hiểu cảnh trong đồ hoạ máy tính 2D</a:t>
            </a:r>
            <a:endParaRPr lang="zh-CN" altLang="en-US"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13" name="椭圆 40">
            <a:extLst>
              <a:ext uri="{FF2B5EF4-FFF2-40B4-BE49-F238E27FC236}">
                <a16:creationId xmlns:a16="http://schemas.microsoft.com/office/drawing/2014/main" id="{5B64DEA2-94D2-7455-ADE1-DC9A99EE308C}"/>
              </a:ext>
            </a:extLst>
          </p:cNvPr>
          <p:cNvSpPr/>
          <p:nvPr/>
        </p:nvSpPr>
        <p:spPr>
          <a:xfrm>
            <a:off x="241579" y="2800969"/>
            <a:ext cx="97971" cy="97971"/>
          </a:xfrm>
          <a:prstGeom prst="ellipse">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14" name="矩形 43">
            <a:extLst>
              <a:ext uri="{FF2B5EF4-FFF2-40B4-BE49-F238E27FC236}">
                <a16:creationId xmlns:a16="http://schemas.microsoft.com/office/drawing/2014/main" id="{AB140B8E-564B-C35A-298E-28DE38667D53}"/>
              </a:ext>
            </a:extLst>
          </p:cNvPr>
          <p:cNvSpPr/>
          <p:nvPr/>
        </p:nvSpPr>
        <p:spPr>
          <a:xfrm>
            <a:off x="395536" y="2718756"/>
            <a:ext cx="3898372" cy="1200329"/>
          </a:xfrm>
          <a:prstGeom prst="rect">
            <a:avLst/>
          </a:prstGeom>
        </p:spPr>
        <p:txBody>
          <a:bodyPr wrap="square">
            <a:spAutoFit/>
          </a:bodyPr>
          <a:lstStyle/>
          <a:p>
            <a:r>
              <a:rPr lang="vi-VN"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Natural language processing frameworks: Nhận dạng văn bản, dịch thuật và tạo ngôn ngữ trong đồ hoạ máy tính 2D</a:t>
            </a:r>
            <a:endParaRPr lang="zh-CN" altLang="en-US"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15" name="椭圆 40">
            <a:extLst>
              <a:ext uri="{FF2B5EF4-FFF2-40B4-BE49-F238E27FC236}">
                <a16:creationId xmlns:a16="http://schemas.microsoft.com/office/drawing/2014/main" id="{51E8C95D-37F7-555B-0B5F-9D3C441E5827}"/>
              </a:ext>
            </a:extLst>
          </p:cNvPr>
          <p:cNvSpPr/>
          <p:nvPr/>
        </p:nvSpPr>
        <p:spPr>
          <a:xfrm>
            <a:off x="4850092" y="2800969"/>
            <a:ext cx="97971" cy="97971"/>
          </a:xfrm>
          <a:prstGeom prst="ellipse">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16" name="矩形 43">
            <a:extLst>
              <a:ext uri="{FF2B5EF4-FFF2-40B4-BE49-F238E27FC236}">
                <a16:creationId xmlns:a16="http://schemas.microsoft.com/office/drawing/2014/main" id="{6E99D991-7F80-3533-08E1-844EA346C71F}"/>
              </a:ext>
            </a:extLst>
          </p:cNvPr>
          <p:cNvSpPr/>
          <p:nvPr/>
        </p:nvSpPr>
        <p:spPr>
          <a:xfrm>
            <a:off x="5004049" y="2718756"/>
            <a:ext cx="3898372" cy="646331"/>
          </a:xfrm>
          <a:prstGeom prst="rect">
            <a:avLst/>
          </a:prstGeom>
        </p:spPr>
        <p:txBody>
          <a:bodyPr wrap="square">
            <a:spAutoFit/>
          </a:bodyPr>
          <a:lstStyle/>
          <a:p>
            <a:r>
              <a:rPr lang="vi-VN" altLang="zh-CN" dirty="0">
                <a:latin typeface="Times New Roman" panose="02020603050405020304" pitchFamily="18" charset="0"/>
                <a:ea typeface="Yeseva One" panose="00000500000000000000" charset="0"/>
                <a:cs typeface="Times New Roman" panose="02020603050405020304" pitchFamily="18" charset="0"/>
                <a:sym typeface="Arial" panose="020B0604020202090204"/>
              </a:rPr>
              <a:t>Game AI frameworks: Tìm đường, ra quyết định và lập mô hình đối thủ.</a:t>
            </a:r>
            <a:endParaRPr lang="zh-CN" altLang="en-US"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Tree>
    <p:extLst>
      <p:ext uri="{BB962C8B-B14F-4D97-AF65-F5344CB8AC3E}">
        <p14:creationId xmlns:p14="http://schemas.microsoft.com/office/powerpoint/2010/main" val="1600690022"/>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checkerboard(across)">
                                      <p:cBhvr>
                                        <p:cTn id="7" dur="500"/>
                                        <p:tgtEl>
                                          <p:spTgt spid="70"/>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checkerboard(across)">
                                      <p:cBhvr>
                                        <p:cTn id="11" dur="500"/>
                                        <p:tgtEl>
                                          <p:spTgt spid="69"/>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anim calcmode="lin" valueType="num">
                                      <p:cBhvr>
                                        <p:cTn id="16" dur="500" fill="hold"/>
                                        <p:tgtEl>
                                          <p:spTgt spid="39"/>
                                        </p:tgtEl>
                                        <p:attrNameLst>
                                          <p:attrName>ppt_x</p:attrName>
                                        </p:attrNameLst>
                                      </p:cBhvr>
                                      <p:tavLst>
                                        <p:tav tm="0">
                                          <p:val>
                                            <p:strVal val="#ppt_x"/>
                                          </p:val>
                                        </p:tav>
                                        <p:tav tm="100000">
                                          <p:val>
                                            <p:strVal val="#ppt_x"/>
                                          </p:val>
                                        </p:tav>
                                      </p:tavLst>
                                    </p:anim>
                                    <p:anim calcmode="lin" valueType="num">
                                      <p:cBhvr>
                                        <p:cTn id="17" dur="500" fill="hold"/>
                                        <p:tgtEl>
                                          <p:spTgt spid="39"/>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7" presetClass="entr" presetSubtype="0" fill="hold" grpId="0" nodeType="after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anim calcmode="lin" valueType="num">
                                      <p:cBhvr>
                                        <p:cTn id="22" dur="500" fill="hold"/>
                                        <p:tgtEl>
                                          <p:spTgt spid="40"/>
                                        </p:tgtEl>
                                        <p:attrNameLst>
                                          <p:attrName>ppt_x</p:attrName>
                                        </p:attrNameLst>
                                      </p:cBhvr>
                                      <p:tavLst>
                                        <p:tav tm="0">
                                          <p:val>
                                            <p:strVal val="#ppt_x"/>
                                          </p:val>
                                        </p:tav>
                                        <p:tav tm="100000">
                                          <p:val>
                                            <p:strVal val="#ppt_x"/>
                                          </p:val>
                                        </p:tav>
                                      </p:tavLst>
                                    </p:anim>
                                    <p:anim calcmode="lin" valueType="num">
                                      <p:cBhvr>
                                        <p:cTn id="23" dur="500" fill="hold"/>
                                        <p:tgtEl>
                                          <p:spTgt spid="40"/>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47" presetClass="entr" presetSubtype="0" fill="hold" grpId="0" nodeType="after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anim calcmode="lin" valueType="num">
                                      <p:cBhvr>
                                        <p:cTn id="28" dur="500" fill="hold"/>
                                        <p:tgtEl>
                                          <p:spTgt spid="44"/>
                                        </p:tgtEl>
                                        <p:attrNameLst>
                                          <p:attrName>ppt_x</p:attrName>
                                        </p:attrNameLst>
                                      </p:cBhvr>
                                      <p:tavLst>
                                        <p:tav tm="0">
                                          <p:val>
                                            <p:strVal val="#ppt_x"/>
                                          </p:val>
                                        </p:tav>
                                        <p:tav tm="100000">
                                          <p:val>
                                            <p:strVal val="#ppt_x"/>
                                          </p:val>
                                        </p:tav>
                                      </p:tavLst>
                                    </p:anim>
                                    <p:anim calcmode="lin" valueType="num">
                                      <p:cBhvr>
                                        <p:cTn id="29" dur="500" fill="hold"/>
                                        <p:tgtEl>
                                          <p:spTgt spid="44"/>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47" presetClass="entr" presetSubtype="0" fill="hold" grpId="0" nodeType="after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anim calcmode="lin" valueType="num">
                                      <p:cBhvr>
                                        <p:cTn id="34" dur="500" fill="hold"/>
                                        <p:tgtEl>
                                          <p:spTgt spid="41"/>
                                        </p:tgtEl>
                                        <p:attrNameLst>
                                          <p:attrName>ppt_x</p:attrName>
                                        </p:attrNameLst>
                                      </p:cBhvr>
                                      <p:tavLst>
                                        <p:tav tm="0">
                                          <p:val>
                                            <p:strVal val="#ppt_x"/>
                                          </p:val>
                                        </p:tav>
                                        <p:tav tm="100000">
                                          <p:val>
                                            <p:strVal val="#ppt_x"/>
                                          </p:val>
                                        </p:tav>
                                      </p:tavLst>
                                    </p:anim>
                                    <p:anim calcmode="lin" valueType="num">
                                      <p:cBhvr>
                                        <p:cTn id="35" dur="500" fill="hold"/>
                                        <p:tgtEl>
                                          <p:spTgt spid="41"/>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47" presetClass="entr" presetSubtype="0"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anim calcmode="lin" valueType="num">
                                      <p:cBhvr>
                                        <p:cTn id="40" dur="500" fill="hold"/>
                                        <p:tgtEl>
                                          <p:spTgt spid="3"/>
                                        </p:tgtEl>
                                        <p:attrNameLst>
                                          <p:attrName>ppt_x</p:attrName>
                                        </p:attrNameLst>
                                      </p:cBhvr>
                                      <p:tavLst>
                                        <p:tav tm="0">
                                          <p:val>
                                            <p:strVal val="#ppt_x"/>
                                          </p:val>
                                        </p:tav>
                                        <p:tav tm="100000">
                                          <p:val>
                                            <p:strVal val="#ppt_x"/>
                                          </p:val>
                                        </p:tav>
                                      </p:tavLst>
                                    </p:anim>
                                    <p:anim calcmode="lin" valueType="num">
                                      <p:cBhvr>
                                        <p:cTn id="41" dur="500" fill="hold"/>
                                        <p:tgtEl>
                                          <p:spTgt spid="3"/>
                                        </p:tgtEl>
                                        <p:attrNameLst>
                                          <p:attrName>ppt_y</p:attrName>
                                        </p:attrNameLst>
                                      </p:cBhvr>
                                      <p:tavLst>
                                        <p:tav tm="0">
                                          <p:val>
                                            <p:strVal val="#ppt_y-.1"/>
                                          </p:val>
                                        </p:tav>
                                        <p:tav tm="100000">
                                          <p:val>
                                            <p:strVal val="#ppt_y"/>
                                          </p:val>
                                        </p:tav>
                                      </p:tavLst>
                                    </p:anim>
                                  </p:childTnLst>
                                </p:cTn>
                              </p:par>
                            </p:childTnLst>
                          </p:cTn>
                        </p:par>
                        <p:par>
                          <p:cTn id="42" fill="hold">
                            <p:stCondLst>
                              <p:cond delay="3500"/>
                            </p:stCondLst>
                            <p:childTnLst>
                              <p:par>
                                <p:cTn id="43" presetID="47"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anim calcmode="lin" valueType="num">
                                      <p:cBhvr>
                                        <p:cTn id="46" dur="500" fill="hold"/>
                                        <p:tgtEl>
                                          <p:spTgt spid="2"/>
                                        </p:tgtEl>
                                        <p:attrNameLst>
                                          <p:attrName>ppt_x</p:attrName>
                                        </p:attrNameLst>
                                      </p:cBhvr>
                                      <p:tavLst>
                                        <p:tav tm="0">
                                          <p:val>
                                            <p:strVal val="#ppt_x"/>
                                          </p:val>
                                        </p:tav>
                                        <p:tav tm="100000">
                                          <p:val>
                                            <p:strVal val="#ppt_x"/>
                                          </p:val>
                                        </p:tav>
                                      </p:tavLst>
                                    </p:anim>
                                    <p:anim calcmode="lin" valueType="num">
                                      <p:cBhvr>
                                        <p:cTn id="47" dur="500" fill="hold"/>
                                        <p:tgtEl>
                                          <p:spTgt spid="2"/>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47"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anim calcmode="lin" valueType="num">
                                      <p:cBhvr>
                                        <p:cTn id="52" dur="500" fill="hold"/>
                                        <p:tgtEl>
                                          <p:spTgt spid="14"/>
                                        </p:tgtEl>
                                        <p:attrNameLst>
                                          <p:attrName>ppt_x</p:attrName>
                                        </p:attrNameLst>
                                      </p:cBhvr>
                                      <p:tavLst>
                                        <p:tav tm="0">
                                          <p:val>
                                            <p:strVal val="#ppt_x"/>
                                          </p:val>
                                        </p:tav>
                                        <p:tav tm="100000">
                                          <p:val>
                                            <p:strVal val="#ppt_x"/>
                                          </p:val>
                                        </p:tav>
                                      </p:tavLst>
                                    </p:anim>
                                    <p:anim calcmode="lin" valueType="num">
                                      <p:cBhvr>
                                        <p:cTn id="53" dur="500" fill="hold"/>
                                        <p:tgtEl>
                                          <p:spTgt spid="14"/>
                                        </p:tgtEl>
                                        <p:attrNameLst>
                                          <p:attrName>ppt_y</p:attrName>
                                        </p:attrNameLst>
                                      </p:cBhvr>
                                      <p:tavLst>
                                        <p:tav tm="0">
                                          <p:val>
                                            <p:strVal val="#ppt_y-.1"/>
                                          </p:val>
                                        </p:tav>
                                        <p:tav tm="100000">
                                          <p:val>
                                            <p:strVal val="#ppt_y"/>
                                          </p:val>
                                        </p:tav>
                                      </p:tavLst>
                                    </p:anim>
                                  </p:childTnLst>
                                </p:cTn>
                              </p:par>
                            </p:childTnLst>
                          </p:cTn>
                        </p:par>
                        <p:par>
                          <p:cTn id="54" fill="hold">
                            <p:stCondLst>
                              <p:cond delay="4500"/>
                            </p:stCondLst>
                            <p:childTnLst>
                              <p:par>
                                <p:cTn id="55" presetID="47" presetClass="entr" presetSubtype="0"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anim calcmode="lin" valueType="num">
                                      <p:cBhvr>
                                        <p:cTn id="58" dur="500" fill="hold"/>
                                        <p:tgtEl>
                                          <p:spTgt spid="13"/>
                                        </p:tgtEl>
                                        <p:attrNameLst>
                                          <p:attrName>ppt_x</p:attrName>
                                        </p:attrNameLst>
                                      </p:cBhvr>
                                      <p:tavLst>
                                        <p:tav tm="0">
                                          <p:val>
                                            <p:strVal val="#ppt_x"/>
                                          </p:val>
                                        </p:tav>
                                        <p:tav tm="100000">
                                          <p:val>
                                            <p:strVal val="#ppt_x"/>
                                          </p:val>
                                        </p:tav>
                                      </p:tavLst>
                                    </p:anim>
                                    <p:anim calcmode="lin" valueType="num">
                                      <p:cBhvr>
                                        <p:cTn id="59" dur="500" fill="hold"/>
                                        <p:tgtEl>
                                          <p:spTgt spid="13"/>
                                        </p:tgtEl>
                                        <p:attrNameLst>
                                          <p:attrName>ppt_y</p:attrName>
                                        </p:attrNameLst>
                                      </p:cBhvr>
                                      <p:tavLst>
                                        <p:tav tm="0">
                                          <p:val>
                                            <p:strVal val="#ppt_y-.1"/>
                                          </p:val>
                                        </p:tav>
                                        <p:tav tm="100000">
                                          <p:val>
                                            <p:strVal val="#ppt_y"/>
                                          </p:val>
                                        </p:tav>
                                      </p:tavLst>
                                    </p:anim>
                                  </p:childTnLst>
                                </p:cTn>
                              </p:par>
                            </p:childTnLst>
                          </p:cTn>
                        </p:par>
                        <p:par>
                          <p:cTn id="60" fill="hold">
                            <p:stCondLst>
                              <p:cond delay="5000"/>
                            </p:stCondLst>
                            <p:childTnLst>
                              <p:par>
                                <p:cTn id="61" presetID="47" presetClass="entr" presetSubtype="0"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anim calcmode="lin" valueType="num">
                                      <p:cBhvr>
                                        <p:cTn id="64" dur="500" fill="hold"/>
                                        <p:tgtEl>
                                          <p:spTgt spid="16"/>
                                        </p:tgtEl>
                                        <p:attrNameLst>
                                          <p:attrName>ppt_x</p:attrName>
                                        </p:attrNameLst>
                                      </p:cBhvr>
                                      <p:tavLst>
                                        <p:tav tm="0">
                                          <p:val>
                                            <p:strVal val="#ppt_x"/>
                                          </p:val>
                                        </p:tav>
                                        <p:tav tm="100000">
                                          <p:val>
                                            <p:strVal val="#ppt_x"/>
                                          </p:val>
                                        </p:tav>
                                      </p:tavLst>
                                    </p:anim>
                                    <p:anim calcmode="lin" valueType="num">
                                      <p:cBhvr>
                                        <p:cTn id="65" dur="500" fill="hold"/>
                                        <p:tgtEl>
                                          <p:spTgt spid="16"/>
                                        </p:tgtEl>
                                        <p:attrNameLst>
                                          <p:attrName>ppt_y</p:attrName>
                                        </p:attrNameLst>
                                      </p:cBhvr>
                                      <p:tavLst>
                                        <p:tav tm="0">
                                          <p:val>
                                            <p:strVal val="#ppt_y-.1"/>
                                          </p:val>
                                        </p:tav>
                                        <p:tav tm="100000">
                                          <p:val>
                                            <p:strVal val="#ppt_y"/>
                                          </p:val>
                                        </p:tav>
                                      </p:tavLst>
                                    </p:anim>
                                  </p:childTnLst>
                                </p:cTn>
                              </p:par>
                            </p:childTnLst>
                          </p:cTn>
                        </p:par>
                        <p:par>
                          <p:cTn id="66" fill="hold">
                            <p:stCondLst>
                              <p:cond delay="5500"/>
                            </p:stCondLst>
                            <p:childTnLst>
                              <p:par>
                                <p:cTn id="67" presetID="47" presetClass="entr" presetSubtype="0" fill="hold" grpId="0" nodeType="after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500"/>
                                        <p:tgtEl>
                                          <p:spTgt spid="15"/>
                                        </p:tgtEl>
                                      </p:cBhvr>
                                    </p:animEffect>
                                    <p:anim calcmode="lin" valueType="num">
                                      <p:cBhvr>
                                        <p:cTn id="70" dur="500" fill="hold"/>
                                        <p:tgtEl>
                                          <p:spTgt spid="15"/>
                                        </p:tgtEl>
                                        <p:attrNameLst>
                                          <p:attrName>ppt_x</p:attrName>
                                        </p:attrNameLst>
                                      </p:cBhvr>
                                      <p:tavLst>
                                        <p:tav tm="0">
                                          <p:val>
                                            <p:strVal val="#ppt_x"/>
                                          </p:val>
                                        </p:tav>
                                        <p:tav tm="100000">
                                          <p:val>
                                            <p:strVal val="#ppt_x"/>
                                          </p:val>
                                        </p:tav>
                                      </p:tavLst>
                                    </p:anim>
                                    <p:anim calcmode="lin" valueType="num">
                                      <p:cBhvr>
                                        <p:cTn id="71"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animBg="1"/>
      <p:bldP spid="41" grpId="0" animBg="1"/>
      <p:bldP spid="44" grpId="0"/>
      <p:bldP spid="69" grpId="0" animBg="1"/>
      <p:bldP spid="70" grpId="0"/>
      <p:bldP spid="2" grpId="0" animBg="1"/>
      <p:bldP spid="3" grpId="0"/>
      <p:bldP spid="13" grpId="0" animBg="1"/>
      <p:bldP spid="14" grpId="0"/>
      <p:bldP spid="15" grpId="0" animBg="1"/>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椭圆 4"/>
          <p:cNvSpPr/>
          <p:nvPr/>
        </p:nvSpPr>
        <p:spPr>
          <a:xfrm>
            <a:off x="3897388" y="1347614"/>
            <a:ext cx="1190072" cy="1190072"/>
          </a:xfrm>
          <a:prstGeom prst="ellipse">
            <a:avLst/>
          </a:prstGeom>
          <a:noFill/>
          <a:ln w="76200">
            <a:solidFill>
              <a:srgbClr val="EDA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rgbClr val="EDAD00"/>
                </a:solidFill>
                <a:latin typeface="Yeseva One" panose="00000500000000000000" charset="0"/>
                <a:ea typeface="Yeseva One" panose="00000500000000000000" charset="0"/>
                <a:cs typeface="Yeseva One" panose="00000500000000000000" charset="0"/>
                <a:sym typeface="Arial" panose="020B0604020202090204"/>
              </a:rPr>
              <a:t>04</a:t>
            </a:r>
          </a:p>
        </p:txBody>
      </p:sp>
      <p:sp>
        <p:nvSpPr>
          <p:cNvPr id="6" name="TextBox 5"/>
          <p:cNvSpPr txBox="1"/>
          <p:nvPr/>
        </p:nvSpPr>
        <p:spPr>
          <a:xfrm>
            <a:off x="994754" y="3003797"/>
            <a:ext cx="6995378" cy="742511"/>
          </a:xfrm>
          <a:prstGeom prst="rect">
            <a:avLst/>
          </a:prstGeom>
          <a:noFill/>
        </p:spPr>
        <p:txBody>
          <a:bodyPr wrap="none" rtlCol="0">
            <a:spAutoFit/>
          </a:bodyPr>
          <a:lstStyle/>
          <a:p>
            <a:pPr algn="ctr">
              <a:lnSpc>
                <a:spcPct val="150000"/>
              </a:lnSpc>
            </a:pPr>
            <a:r>
              <a:rPr lang="en-US" altLang="zh-CN" sz="3200" b="1" dirty="0">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rPr>
              <a:t>IMAGE-TO-IMAGE TRANSLATION</a:t>
            </a:r>
            <a:endParaRPr lang="zh-CN" altLang="en-US" sz="3200" b="1" dirty="0">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Tree>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anim calcmode="lin" valueType="num">
                                      <p:cBhvr>
                                        <p:cTn id="14" dur="500" fill="hold"/>
                                        <p:tgtEl>
                                          <p:spTgt spid="6"/>
                                        </p:tgtEl>
                                        <p:attrNameLst>
                                          <p:attrName>ppt_x</p:attrName>
                                        </p:attrNameLst>
                                      </p:cBhvr>
                                      <p:tavLst>
                                        <p:tav tm="0">
                                          <p:val>
                                            <p:strVal val="#ppt_x"/>
                                          </p:val>
                                        </p:tav>
                                        <p:tav tm="100000">
                                          <p:val>
                                            <p:strVal val="#ppt_x"/>
                                          </p:val>
                                        </p:tav>
                                      </p:tavLst>
                                    </p:anim>
                                    <p:anim calcmode="lin" valueType="num">
                                      <p:cBhvr>
                                        <p:cTn id="15"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2839907" y="3034618"/>
            <a:ext cx="1660115" cy="299085"/>
          </a:xfrm>
          <a:prstGeom prst="rect">
            <a:avLst/>
          </a:prstGeom>
        </p:spPr>
        <p:txBody>
          <a:bodyPr wrap="square" lIns="68580" tIns="34290" rIns="68580" bIns="34290">
            <a:spAutoFit/>
          </a:bodyPr>
          <a:lstStyle/>
          <a:p>
            <a:pPr lvl="0"/>
            <a:r>
              <a:rPr lang="zh-CN" altLang="en-US" sz="15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The Title</a:t>
            </a:r>
          </a:p>
        </p:txBody>
      </p:sp>
      <p:sp>
        <p:nvSpPr>
          <p:cNvPr id="24" name="矩形 23"/>
          <p:cNvSpPr/>
          <p:nvPr/>
        </p:nvSpPr>
        <p:spPr>
          <a:xfrm>
            <a:off x="0" y="287284"/>
            <a:ext cx="3667125" cy="427091"/>
          </a:xfrm>
          <a:prstGeom prst="rect">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5" name="文本框 24"/>
          <p:cNvSpPr txBox="1"/>
          <p:nvPr/>
        </p:nvSpPr>
        <p:spPr>
          <a:xfrm>
            <a:off x="0" y="331552"/>
            <a:ext cx="3584378" cy="338554"/>
          </a:xfrm>
          <a:prstGeom prst="rect">
            <a:avLst/>
          </a:prstGeom>
          <a:noFill/>
        </p:spPr>
        <p:txBody>
          <a:bodyPr wrap="none" rtlCol="0">
            <a:spAutoFit/>
            <a:scene3d>
              <a:camera prst="orthographicFront"/>
              <a:lightRig rig="threePt" dir="t"/>
            </a:scene3d>
            <a:sp3d contourW="12700"/>
          </a:bodyPr>
          <a:lstStyle/>
          <a:p>
            <a:pPr algn="ctr"/>
            <a:r>
              <a:rPr lang="en-GB" altLang="zh-CN" sz="16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IMAGE-TO-IMAGE TRANSLATION</a:t>
            </a:r>
          </a:p>
        </p:txBody>
      </p:sp>
      <p:sp>
        <p:nvSpPr>
          <p:cNvPr id="2" name="Подзаголовок 2">
            <a:extLst>
              <a:ext uri="{FF2B5EF4-FFF2-40B4-BE49-F238E27FC236}">
                <a16:creationId xmlns:a16="http://schemas.microsoft.com/office/drawing/2014/main" id="{64BC9129-CB0E-9C0F-1C2D-97D72DD49A39}"/>
              </a:ext>
            </a:extLst>
          </p:cNvPr>
          <p:cNvSpPr txBox="1"/>
          <p:nvPr/>
        </p:nvSpPr>
        <p:spPr>
          <a:xfrm>
            <a:off x="179512" y="956743"/>
            <a:ext cx="6768752" cy="2106356"/>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just">
              <a:lnSpc>
                <a:spcPct val="100000"/>
              </a:lnSpc>
            </a:pPr>
            <a:r>
              <a:rPr lang="en-US" sz="1700" dirty="0">
                <a:latin typeface="Times New Roman" panose="02020603050405020304" pitchFamily="18" charset="0"/>
                <a:cs typeface="Times New Roman" panose="02020603050405020304" pitchFamily="18" charset="0"/>
                <a:sym typeface="Arial" panose="020B0604020202090204"/>
              </a:rPr>
              <a:t>Image to image translation </a:t>
            </a:r>
            <a:r>
              <a:rPr lang="en-US" sz="1700" dirty="0" err="1">
                <a:latin typeface="Times New Roman" panose="02020603050405020304" pitchFamily="18" charset="0"/>
                <a:cs typeface="Times New Roman" panose="02020603050405020304" pitchFamily="18" charset="0"/>
                <a:sym typeface="Arial" panose="020B0604020202090204"/>
              </a:rPr>
              <a:t>là</a:t>
            </a:r>
            <a:r>
              <a:rPr lang="en-US" sz="1700" dirty="0">
                <a:latin typeface="Times New Roman" panose="02020603050405020304" pitchFamily="18" charset="0"/>
                <a:cs typeface="Times New Roman" panose="02020603050405020304" pitchFamily="18" charset="0"/>
                <a:sym typeface="Arial" panose="020B0604020202090204"/>
              </a:rPr>
              <a:t> </a:t>
            </a:r>
            <a:r>
              <a:rPr lang="en-US" sz="1700" dirty="0" err="1">
                <a:latin typeface="Times New Roman" panose="02020603050405020304" pitchFamily="18" charset="0"/>
                <a:cs typeface="Times New Roman" panose="02020603050405020304" pitchFamily="18" charset="0"/>
                <a:sym typeface="Arial" panose="020B0604020202090204"/>
              </a:rPr>
              <a:t>ứng</a:t>
            </a:r>
            <a:r>
              <a:rPr lang="en-US" sz="1700" dirty="0">
                <a:latin typeface="Times New Roman" panose="02020603050405020304" pitchFamily="18" charset="0"/>
                <a:cs typeface="Times New Roman" panose="02020603050405020304" pitchFamily="18" charset="0"/>
                <a:sym typeface="Arial" panose="020B0604020202090204"/>
              </a:rPr>
              <a:t> </a:t>
            </a:r>
            <a:r>
              <a:rPr lang="en-US" sz="1700" dirty="0" err="1">
                <a:latin typeface="Times New Roman" panose="02020603050405020304" pitchFamily="18" charset="0"/>
                <a:cs typeface="Times New Roman" panose="02020603050405020304" pitchFamily="18" charset="0"/>
                <a:sym typeface="Arial" panose="020B0604020202090204"/>
              </a:rPr>
              <a:t>dụng</a:t>
            </a:r>
            <a:r>
              <a:rPr lang="en-US" sz="1700" dirty="0">
                <a:latin typeface="Times New Roman" panose="02020603050405020304" pitchFamily="18" charset="0"/>
                <a:cs typeface="Times New Roman" panose="02020603050405020304" pitchFamily="18" charset="0"/>
                <a:sym typeface="Arial" panose="020B0604020202090204"/>
              </a:rPr>
              <a:t> </a:t>
            </a:r>
            <a:r>
              <a:rPr lang="en-US" sz="1700" dirty="0" err="1">
                <a:latin typeface="Times New Roman" panose="02020603050405020304" pitchFamily="18" charset="0"/>
                <a:cs typeface="Times New Roman" panose="02020603050405020304" pitchFamily="18" charset="0"/>
                <a:sym typeface="Arial" panose="020B0604020202090204"/>
              </a:rPr>
              <a:t>thuật</a:t>
            </a:r>
            <a:r>
              <a:rPr lang="en-US" sz="1700" dirty="0">
                <a:latin typeface="Times New Roman" panose="02020603050405020304" pitchFamily="18" charset="0"/>
                <a:cs typeface="Times New Roman" panose="02020603050405020304" pitchFamily="18" charset="0"/>
                <a:sym typeface="Arial" panose="020B0604020202090204"/>
              </a:rPr>
              <a:t> </a:t>
            </a:r>
            <a:r>
              <a:rPr lang="en-US" sz="1700" dirty="0" err="1">
                <a:latin typeface="Times New Roman" panose="02020603050405020304" pitchFamily="18" charset="0"/>
                <a:cs typeface="Times New Roman" panose="02020603050405020304" pitchFamily="18" charset="0"/>
                <a:sym typeface="Arial" panose="020B0604020202090204"/>
              </a:rPr>
              <a:t>toán</a:t>
            </a:r>
            <a:r>
              <a:rPr lang="en-US" sz="1700" dirty="0">
                <a:latin typeface="Times New Roman" panose="02020603050405020304" pitchFamily="18" charset="0"/>
                <a:cs typeface="Times New Roman" panose="02020603050405020304" pitchFamily="18" charset="0"/>
                <a:sym typeface="Arial" panose="020B0604020202090204"/>
              </a:rPr>
              <a:t> AI </a:t>
            </a:r>
            <a:r>
              <a:rPr lang="en-US" sz="1700" dirty="0" err="1">
                <a:latin typeface="Times New Roman" panose="02020603050405020304" pitchFamily="18" charset="0"/>
                <a:cs typeface="Times New Roman" panose="02020603050405020304" pitchFamily="18" charset="0"/>
                <a:sym typeface="Arial" panose="020B0604020202090204"/>
              </a:rPr>
              <a:t>dịch</a:t>
            </a:r>
            <a:r>
              <a:rPr lang="en-US" sz="1700" dirty="0">
                <a:latin typeface="Times New Roman" panose="02020603050405020304" pitchFamily="18" charset="0"/>
                <a:cs typeface="Times New Roman" panose="02020603050405020304" pitchFamily="18" charset="0"/>
                <a:sym typeface="Arial" panose="020B0604020202090204"/>
              </a:rPr>
              <a:t> </a:t>
            </a:r>
            <a:r>
              <a:rPr lang="en-US" sz="1700" dirty="0" err="1">
                <a:latin typeface="Times New Roman" panose="02020603050405020304" pitchFamily="18" charset="0"/>
                <a:cs typeface="Times New Roman" panose="02020603050405020304" pitchFamily="18" charset="0"/>
                <a:sym typeface="Arial" panose="020B0604020202090204"/>
              </a:rPr>
              <a:t>một</a:t>
            </a:r>
            <a:r>
              <a:rPr lang="en-US" sz="1700" dirty="0">
                <a:latin typeface="Times New Roman" panose="02020603050405020304" pitchFamily="18" charset="0"/>
                <a:cs typeface="Times New Roman" panose="02020603050405020304" pitchFamily="18" charset="0"/>
                <a:sym typeface="Arial" panose="020B0604020202090204"/>
              </a:rPr>
              <a:t> </a:t>
            </a:r>
            <a:r>
              <a:rPr lang="en-US" sz="1700" dirty="0" err="1">
                <a:latin typeface="Times New Roman" panose="02020603050405020304" pitchFamily="18" charset="0"/>
                <a:cs typeface="Times New Roman" panose="02020603050405020304" pitchFamily="18" charset="0"/>
                <a:sym typeface="Arial" panose="020B0604020202090204"/>
              </a:rPr>
              <a:t>hình</a:t>
            </a:r>
            <a:r>
              <a:rPr lang="en-US" sz="1700" dirty="0">
                <a:latin typeface="Times New Roman" panose="02020603050405020304" pitchFamily="18" charset="0"/>
                <a:cs typeface="Times New Roman" panose="02020603050405020304" pitchFamily="18" charset="0"/>
                <a:sym typeface="Arial" panose="020B0604020202090204"/>
              </a:rPr>
              <a:t> </a:t>
            </a:r>
            <a:r>
              <a:rPr lang="en-US" sz="1700" dirty="0" err="1">
                <a:latin typeface="Times New Roman" panose="02020603050405020304" pitchFamily="18" charset="0"/>
                <a:cs typeface="Times New Roman" panose="02020603050405020304" pitchFamily="18" charset="0"/>
                <a:sym typeface="Arial" panose="020B0604020202090204"/>
              </a:rPr>
              <a:t>ảnh</a:t>
            </a:r>
            <a:r>
              <a:rPr lang="en-US" sz="1700" dirty="0">
                <a:latin typeface="Times New Roman" panose="02020603050405020304" pitchFamily="18" charset="0"/>
                <a:cs typeface="Times New Roman" panose="02020603050405020304" pitchFamily="18" charset="0"/>
                <a:sym typeface="Arial" panose="020B0604020202090204"/>
              </a:rPr>
              <a:t> </a:t>
            </a:r>
            <a:r>
              <a:rPr lang="en-US" sz="1700" dirty="0" err="1">
                <a:latin typeface="Times New Roman" panose="02020603050405020304" pitchFamily="18" charset="0"/>
                <a:cs typeface="Times New Roman" panose="02020603050405020304" pitchFamily="18" charset="0"/>
                <a:sym typeface="Arial" panose="020B0604020202090204"/>
              </a:rPr>
              <a:t>từ</a:t>
            </a:r>
            <a:r>
              <a:rPr lang="en-US" sz="1700" dirty="0">
                <a:latin typeface="Times New Roman" panose="02020603050405020304" pitchFamily="18" charset="0"/>
                <a:cs typeface="Times New Roman" panose="02020603050405020304" pitchFamily="18" charset="0"/>
                <a:sym typeface="Arial" panose="020B0604020202090204"/>
              </a:rPr>
              <a:t> </a:t>
            </a:r>
            <a:r>
              <a:rPr lang="en-US" sz="1700" dirty="0" err="1">
                <a:latin typeface="Times New Roman" panose="02020603050405020304" pitchFamily="18" charset="0"/>
                <a:cs typeface="Times New Roman" panose="02020603050405020304" pitchFamily="18" charset="0"/>
                <a:sym typeface="Arial" panose="020B0604020202090204"/>
              </a:rPr>
              <a:t>một</a:t>
            </a:r>
            <a:r>
              <a:rPr lang="en-US" sz="1700" dirty="0">
                <a:latin typeface="Times New Roman" panose="02020603050405020304" pitchFamily="18" charset="0"/>
                <a:cs typeface="Times New Roman" panose="02020603050405020304" pitchFamily="18" charset="0"/>
                <a:sym typeface="Arial" panose="020B0604020202090204"/>
              </a:rPr>
              <a:t> </a:t>
            </a:r>
            <a:r>
              <a:rPr lang="en-US" sz="1700" dirty="0" err="1">
                <a:latin typeface="Times New Roman" panose="02020603050405020304" pitchFamily="18" charset="0"/>
                <a:cs typeface="Times New Roman" panose="02020603050405020304" pitchFamily="18" charset="0"/>
                <a:sym typeface="Arial" panose="020B0604020202090204"/>
              </a:rPr>
              <a:t>miền</a:t>
            </a:r>
            <a:r>
              <a:rPr lang="en-US" sz="1700" dirty="0">
                <a:latin typeface="Times New Roman" panose="02020603050405020304" pitchFamily="18" charset="0"/>
                <a:cs typeface="Times New Roman" panose="02020603050405020304" pitchFamily="18" charset="0"/>
                <a:sym typeface="Arial" panose="020B0604020202090204"/>
              </a:rPr>
              <a:t> sang </a:t>
            </a:r>
            <a:r>
              <a:rPr lang="en-US" sz="1700" dirty="0" err="1">
                <a:latin typeface="Times New Roman" panose="02020603050405020304" pitchFamily="18" charset="0"/>
                <a:cs typeface="Times New Roman" panose="02020603050405020304" pitchFamily="18" charset="0"/>
                <a:sym typeface="Arial" panose="020B0604020202090204"/>
              </a:rPr>
              <a:t>một</a:t>
            </a:r>
            <a:r>
              <a:rPr lang="en-US" sz="1700" dirty="0">
                <a:latin typeface="Times New Roman" panose="02020603050405020304" pitchFamily="18" charset="0"/>
                <a:cs typeface="Times New Roman" panose="02020603050405020304" pitchFamily="18" charset="0"/>
                <a:sym typeface="Arial" panose="020B0604020202090204"/>
              </a:rPr>
              <a:t> </a:t>
            </a:r>
            <a:r>
              <a:rPr lang="en-US" sz="1700" dirty="0" err="1">
                <a:latin typeface="Times New Roman" panose="02020603050405020304" pitchFamily="18" charset="0"/>
                <a:cs typeface="Times New Roman" panose="02020603050405020304" pitchFamily="18" charset="0"/>
                <a:sym typeface="Arial" panose="020B0604020202090204"/>
              </a:rPr>
              <a:t>miền</a:t>
            </a:r>
            <a:r>
              <a:rPr lang="en-US" sz="1700" dirty="0">
                <a:latin typeface="Times New Roman" panose="02020603050405020304" pitchFamily="18" charset="0"/>
                <a:cs typeface="Times New Roman" panose="02020603050405020304" pitchFamily="18" charset="0"/>
                <a:sym typeface="Arial" panose="020B0604020202090204"/>
              </a:rPr>
              <a:t> </a:t>
            </a:r>
            <a:r>
              <a:rPr lang="en-US" sz="1700" dirty="0" err="1">
                <a:latin typeface="Times New Roman" panose="02020603050405020304" pitchFamily="18" charset="0"/>
                <a:cs typeface="Times New Roman" panose="02020603050405020304" pitchFamily="18" charset="0"/>
                <a:sym typeface="Arial" panose="020B0604020202090204"/>
              </a:rPr>
              <a:t>khác</a:t>
            </a:r>
            <a:r>
              <a:rPr lang="en-US" sz="1700" dirty="0">
                <a:latin typeface="Times New Roman" panose="02020603050405020304" pitchFamily="18" charset="0"/>
                <a:cs typeface="Times New Roman" panose="02020603050405020304" pitchFamily="18" charset="0"/>
                <a:sym typeface="Arial" panose="020B0604020202090204"/>
              </a:rPr>
              <a:t>: </a:t>
            </a:r>
            <a:r>
              <a:rPr lang="en-US" sz="1700" dirty="0" err="1">
                <a:latin typeface="Times New Roman" panose="02020603050405020304" pitchFamily="18" charset="0"/>
                <a:cs typeface="Times New Roman" panose="02020603050405020304" pitchFamily="18" charset="0"/>
                <a:sym typeface="Arial" panose="020B0604020202090204"/>
              </a:rPr>
              <a:t>Ví</a:t>
            </a:r>
            <a:r>
              <a:rPr lang="en-US" sz="1700" dirty="0">
                <a:latin typeface="Times New Roman" panose="02020603050405020304" pitchFamily="18" charset="0"/>
                <a:cs typeface="Times New Roman" panose="02020603050405020304" pitchFamily="18" charset="0"/>
                <a:sym typeface="Arial" panose="020B0604020202090204"/>
              </a:rPr>
              <a:t> </a:t>
            </a:r>
            <a:r>
              <a:rPr lang="en-US" sz="1700" dirty="0" err="1">
                <a:latin typeface="Times New Roman" panose="02020603050405020304" pitchFamily="18" charset="0"/>
                <a:cs typeface="Times New Roman" panose="02020603050405020304" pitchFamily="18" charset="0"/>
                <a:sym typeface="Arial" panose="020B0604020202090204"/>
              </a:rPr>
              <a:t>dụ</a:t>
            </a:r>
            <a:r>
              <a:rPr lang="en-US" sz="1700" dirty="0">
                <a:latin typeface="Times New Roman" panose="02020603050405020304" pitchFamily="18" charset="0"/>
                <a:cs typeface="Times New Roman" panose="02020603050405020304" pitchFamily="18" charset="0"/>
                <a:sym typeface="Arial" panose="020B0604020202090204"/>
              </a:rPr>
              <a:t>: </a:t>
            </a:r>
            <a:r>
              <a:rPr lang="en-US" sz="1700" dirty="0" err="1">
                <a:latin typeface="Times New Roman" panose="02020603050405020304" pitchFamily="18" charset="0"/>
                <a:cs typeface="Times New Roman" panose="02020603050405020304" pitchFamily="18" charset="0"/>
                <a:sym typeface="Arial" panose="020B0604020202090204"/>
              </a:rPr>
              <a:t>bản</a:t>
            </a:r>
            <a:r>
              <a:rPr lang="en-US" sz="1700" dirty="0">
                <a:latin typeface="Times New Roman" panose="02020603050405020304" pitchFamily="18" charset="0"/>
                <a:cs typeface="Times New Roman" panose="02020603050405020304" pitchFamily="18" charset="0"/>
                <a:sym typeface="Arial" panose="020B0604020202090204"/>
              </a:rPr>
              <a:t> </a:t>
            </a:r>
            <a:r>
              <a:rPr lang="en-US" sz="1700" dirty="0" err="1">
                <a:latin typeface="Times New Roman" panose="02020603050405020304" pitchFamily="18" charset="0"/>
                <a:cs typeface="Times New Roman" panose="02020603050405020304" pitchFamily="18" charset="0"/>
                <a:sym typeface="Arial" panose="020B0604020202090204"/>
              </a:rPr>
              <a:t>phác</a:t>
            </a:r>
            <a:r>
              <a:rPr lang="en-US" sz="1700" dirty="0">
                <a:latin typeface="Times New Roman" panose="02020603050405020304" pitchFamily="18" charset="0"/>
                <a:cs typeface="Times New Roman" panose="02020603050405020304" pitchFamily="18" charset="0"/>
                <a:sym typeface="Arial" panose="020B0604020202090204"/>
              </a:rPr>
              <a:t> </a:t>
            </a:r>
            <a:r>
              <a:rPr lang="en-US" sz="1700" dirty="0" err="1">
                <a:latin typeface="Times New Roman" panose="02020603050405020304" pitchFamily="18" charset="0"/>
                <a:cs typeface="Times New Roman" panose="02020603050405020304" pitchFamily="18" charset="0"/>
                <a:sym typeface="Arial" panose="020B0604020202090204"/>
              </a:rPr>
              <a:t>thảo</a:t>
            </a:r>
            <a:r>
              <a:rPr lang="en-US" sz="1700" dirty="0">
                <a:latin typeface="Times New Roman" panose="02020603050405020304" pitchFamily="18" charset="0"/>
                <a:cs typeface="Times New Roman" panose="02020603050405020304" pitchFamily="18" charset="0"/>
                <a:sym typeface="Arial" panose="020B0604020202090204"/>
              </a:rPr>
              <a:t> sang </a:t>
            </a:r>
            <a:r>
              <a:rPr lang="en-US" sz="1700" dirty="0" err="1">
                <a:latin typeface="Times New Roman" panose="02020603050405020304" pitchFamily="18" charset="0"/>
                <a:cs typeface="Times New Roman" panose="02020603050405020304" pitchFamily="18" charset="0"/>
                <a:sym typeface="Arial" panose="020B0604020202090204"/>
              </a:rPr>
              <a:t>ảnh</a:t>
            </a:r>
            <a:endParaRPr lang="en-US" sz="1700" dirty="0">
              <a:solidFill>
                <a:schemeClr val="bg1">
                  <a:lumMod val="65000"/>
                </a:schemeClr>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pic>
        <p:nvPicPr>
          <p:cNvPr id="4" name="Picture 3" descr="Graphical user interface, application&#10;&#10;Description automatically generated">
            <a:extLst>
              <a:ext uri="{FF2B5EF4-FFF2-40B4-BE49-F238E27FC236}">
                <a16:creationId xmlns:a16="http://schemas.microsoft.com/office/drawing/2014/main" id="{31091B1E-F031-DC39-8FCC-F231E59B6F09}"/>
              </a:ext>
            </a:extLst>
          </p:cNvPr>
          <p:cNvPicPr>
            <a:picLocks noChangeAspect="1"/>
          </p:cNvPicPr>
          <p:nvPr/>
        </p:nvPicPr>
        <p:blipFill rotWithShape="1">
          <a:blip r:embed="rId3"/>
          <a:srcRect t="22079"/>
          <a:stretch/>
        </p:blipFill>
        <p:spPr bwMode="auto">
          <a:xfrm>
            <a:off x="-557580" y="2585096"/>
            <a:ext cx="4996067" cy="2106356"/>
          </a:xfrm>
          <a:prstGeom prst="rect">
            <a:avLst/>
          </a:prstGeom>
          <a:ln>
            <a:noFill/>
          </a:ln>
          <a:extLst>
            <a:ext uri="{53640926-AAD7-44D8-BBD7-CCE9431645EC}">
              <a14:shadowObscured xmlns:a14="http://schemas.microsoft.com/office/drawing/2010/main"/>
            </a:ext>
          </a:extLst>
        </p:spPr>
      </p:pic>
      <p:pic>
        <p:nvPicPr>
          <p:cNvPr id="5" name="Picture 4" descr="Graphical user interface&#10;&#10;Description automatically generated">
            <a:extLst>
              <a:ext uri="{FF2B5EF4-FFF2-40B4-BE49-F238E27FC236}">
                <a16:creationId xmlns:a16="http://schemas.microsoft.com/office/drawing/2014/main" id="{2F221E30-6085-1A74-0B70-F75DB79047A1}"/>
              </a:ext>
            </a:extLst>
          </p:cNvPr>
          <p:cNvPicPr>
            <a:picLocks noChangeAspect="1"/>
          </p:cNvPicPr>
          <p:nvPr/>
        </p:nvPicPr>
        <p:blipFill>
          <a:blip r:embed="rId4"/>
          <a:stretch>
            <a:fillRect/>
          </a:stretch>
        </p:blipFill>
        <p:spPr>
          <a:xfrm>
            <a:off x="4211960" y="2283718"/>
            <a:ext cx="4536504" cy="2555354"/>
          </a:xfrm>
          <a:prstGeom prst="rect">
            <a:avLst/>
          </a:prstGeom>
        </p:spPr>
      </p:pic>
    </p:spTree>
    <p:extLst>
      <p:ext uri="{BB962C8B-B14F-4D97-AF65-F5344CB8AC3E}">
        <p14:creationId xmlns:p14="http://schemas.microsoft.com/office/powerpoint/2010/main" val="360666032"/>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childTnLst>
                                </p:cTn>
                              </p:par>
                            </p:childTnLst>
                          </p:cTn>
                        </p:par>
                        <p:par>
                          <p:cTn id="9" fill="hold">
                            <p:stCondLst>
                              <p:cond delay="850"/>
                            </p:stCondLst>
                            <p:childTnLst>
                              <p:par>
                                <p:cTn id="10" presetID="22" presetClass="entr" presetSubtype="1"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2839907" y="3034618"/>
            <a:ext cx="1660115" cy="299085"/>
          </a:xfrm>
          <a:prstGeom prst="rect">
            <a:avLst/>
          </a:prstGeom>
        </p:spPr>
        <p:txBody>
          <a:bodyPr wrap="square" lIns="68580" tIns="34290" rIns="68580" bIns="34290">
            <a:spAutoFit/>
          </a:bodyPr>
          <a:lstStyle/>
          <a:p>
            <a:pPr lvl="0"/>
            <a:r>
              <a:rPr lang="zh-CN" altLang="en-US" sz="15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The Title</a:t>
            </a:r>
          </a:p>
        </p:txBody>
      </p:sp>
      <p:sp>
        <p:nvSpPr>
          <p:cNvPr id="24" name="矩形 23"/>
          <p:cNvSpPr/>
          <p:nvPr/>
        </p:nvSpPr>
        <p:spPr>
          <a:xfrm>
            <a:off x="0" y="287284"/>
            <a:ext cx="3667125" cy="427091"/>
          </a:xfrm>
          <a:prstGeom prst="rect">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5" name="文本框 24"/>
          <p:cNvSpPr txBox="1"/>
          <p:nvPr/>
        </p:nvSpPr>
        <p:spPr>
          <a:xfrm>
            <a:off x="0" y="331552"/>
            <a:ext cx="3584378" cy="338554"/>
          </a:xfrm>
          <a:prstGeom prst="rect">
            <a:avLst/>
          </a:prstGeom>
          <a:noFill/>
        </p:spPr>
        <p:txBody>
          <a:bodyPr wrap="none" rtlCol="0">
            <a:spAutoFit/>
            <a:scene3d>
              <a:camera prst="orthographicFront"/>
              <a:lightRig rig="threePt" dir="t"/>
            </a:scene3d>
            <a:sp3d contourW="12700"/>
          </a:bodyPr>
          <a:lstStyle/>
          <a:p>
            <a:pPr algn="ctr"/>
            <a:r>
              <a:rPr lang="en-GB" altLang="zh-CN" sz="16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IMAGE-TO-IMAGE TRANSLATION</a:t>
            </a:r>
          </a:p>
        </p:txBody>
      </p:sp>
      <p:sp>
        <p:nvSpPr>
          <p:cNvPr id="2" name="Подзаголовок 2">
            <a:extLst>
              <a:ext uri="{FF2B5EF4-FFF2-40B4-BE49-F238E27FC236}">
                <a16:creationId xmlns:a16="http://schemas.microsoft.com/office/drawing/2014/main" id="{64BC9129-CB0E-9C0F-1C2D-97D72DD49A39}"/>
              </a:ext>
            </a:extLst>
          </p:cNvPr>
          <p:cNvSpPr txBox="1"/>
          <p:nvPr/>
        </p:nvSpPr>
        <p:spPr>
          <a:xfrm>
            <a:off x="200002" y="1209171"/>
            <a:ext cx="8692478" cy="2106356"/>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just">
              <a:lnSpc>
                <a:spcPct val="100000"/>
              </a:lnSpc>
              <a:buNone/>
            </a:pPr>
            <a:r>
              <a:rPr lang="vi-VN" sz="1700" dirty="0">
                <a:latin typeface="Times New Roman" panose="02020603050405020304" pitchFamily="18" charset="0"/>
                <a:cs typeface="Times New Roman" panose="02020603050405020304" pitchFamily="18" charset="0"/>
                <a:sym typeface="Arial" panose="020B0604020202090204"/>
              </a:rPr>
              <a:t>1.	Thu thập và tiền xử lý dữ liệu: Thu thập tập dữ liệu hình ảnh trong miền nguồn và miền đích.</a:t>
            </a:r>
          </a:p>
          <a:p>
            <a:pPr marL="0" indent="0" algn="just">
              <a:lnSpc>
                <a:spcPct val="100000"/>
              </a:lnSpc>
              <a:buNone/>
            </a:pPr>
            <a:r>
              <a:rPr lang="vi-VN" sz="1700" dirty="0">
                <a:latin typeface="Times New Roman" panose="02020603050405020304" pitchFamily="18" charset="0"/>
                <a:cs typeface="Times New Roman" panose="02020603050405020304" pitchFamily="18" charset="0"/>
                <a:sym typeface="Arial" panose="020B0604020202090204"/>
              </a:rPr>
              <a:t>2.	Thiết kế kiến trúc mô hình: Thiết kế kiến trúc của mạng bộ tạo và bộ phân biệt.</a:t>
            </a:r>
          </a:p>
          <a:p>
            <a:pPr marL="0" indent="0" algn="just">
              <a:lnSpc>
                <a:spcPct val="100000"/>
              </a:lnSpc>
              <a:buNone/>
            </a:pPr>
            <a:r>
              <a:rPr lang="vi-VN" sz="1700" dirty="0">
                <a:latin typeface="Times New Roman" panose="02020603050405020304" pitchFamily="18" charset="0"/>
                <a:cs typeface="Times New Roman" panose="02020603050405020304" pitchFamily="18" charset="0"/>
                <a:sym typeface="Arial" panose="020B0604020202090204"/>
              </a:rPr>
              <a:t>3.	Huấn luyện mô hình: Sau khi kiến trúc mô hình được thiết kế, mô hình được huấn luyện bằng tập dữ liệu đã thu thập.</a:t>
            </a:r>
          </a:p>
          <a:p>
            <a:pPr marL="0" indent="0" algn="just">
              <a:lnSpc>
                <a:spcPct val="100000"/>
              </a:lnSpc>
              <a:buNone/>
            </a:pPr>
            <a:r>
              <a:rPr lang="vi-VN" sz="1700" dirty="0">
                <a:latin typeface="Times New Roman" panose="02020603050405020304" pitchFamily="18" charset="0"/>
                <a:cs typeface="Times New Roman" panose="02020603050405020304" pitchFamily="18" charset="0"/>
                <a:sym typeface="Arial" panose="020B0604020202090204"/>
              </a:rPr>
              <a:t>4.	Đánh giá mô hình: Sau khi huấn luyện mô hình, điều quan trọng là đánh giá hiệu suất của nó trên tập dữ liệu riêng biệt để đảm bảo rằng nó có thể khái quát hóa thành dữ liệu mới.</a:t>
            </a:r>
          </a:p>
          <a:p>
            <a:pPr marL="0" indent="0" algn="just">
              <a:lnSpc>
                <a:spcPct val="100000"/>
              </a:lnSpc>
              <a:buNone/>
            </a:pPr>
            <a:r>
              <a:rPr lang="vi-VN" sz="1700" dirty="0">
                <a:latin typeface="Times New Roman" panose="02020603050405020304" pitchFamily="18" charset="0"/>
                <a:cs typeface="Times New Roman" panose="02020603050405020304" pitchFamily="18" charset="0"/>
                <a:sym typeface="Arial" panose="020B0604020202090204"/>
              </a:rPr>
              <a:t>5.	Tinh chỉnh mô hình: Nếu hiệu suất của mô hình không đạt yêu cầu, cần phải tinh chỉnh mô hình bằng cách điều chỉnh kiến trúc, quy trình đào tạo hoặc tập dữ liệu.</a:t>
            </a:r>
          </a:p>
          <a:p>
            <a:pPr marL="0" indent="0" algn="just">
              <a:lnSpc>
                <a:spcPct val="100000"/>
              </a:lnSpc>
              <a:buNone/>
            </a:pPr>
            <a:r>
              <a:rPr lang="vi-VN" sz="1700" dirty="0">
                <a:latin typeface="Times New Roman" panose="02020603050405020304" pitchFamily="18" charset="0"/>
                <a:cs typeface="Times New Roman" panose="02020603050405020304" pitchFamily="18" charset="0"/>
                <a:sym typeface="Arial" panose="020B0604020202090204"/>
              </a:rPr>
              <a:t>6.	Triển khai mô hình: Khi mô hình hoạt động tốt, triển khai trong môi trường sản xuất để thực hiện các bản dịch theo yêu cầu.</a:t>
            </a:r>
          </a:p>
        </p:txBody>
      </p:sp>
      <p:sp>
        <p:nvSpPr>
          <p:cNvPr id="3" name="TextBox 5">
            <a:extLst>
              <a:ext uri="{FF2B5EF4-FFF2-40B4-BE49-F238E27FC236}">
                <a16:creationId xmlns:a16="http://schemas.microsoft.com/office/drawing/2014/main" id="{32ED6BAA-ED46-3616-A6B7-89603903BED4}"/>
              </a:ext>
            </a:extLst>
          </p:cNvPr>
          <p:cNvSpPr txBox="1"/>
          <p:nvPr/>
        </p:nvSpPr>
        <p:spPr>
          <a:xfrm>
            <a:off x="51120" y="788811"/>
            <a:ext cx="3787253" cy="367665"/>
          </a:xfrm>
          <a:prstGeom prst="rect">
            <a:avLst/>
          </a:prstGeom>
          <a:noFill/>
        </p:spPr>
        <p:txBody>
          <a:bodyPr wrap="square" rtlCol="0">
            <a:spAutoFit/>
          </a:bodyPr>
          <a:lstStyle/>
          <a:p>
            <a:pPr>
              <a:lnSpc>
                <a:spcPts val="2250"/>
              </a:lnSpc>
            </a:pP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1.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Quá</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trình</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phát</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triển</a:t>
            </a:r>
            <a:endPar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Tree>
    <p:extLst>
      <p:ext uri="{BB962C8B-B14F-4D97-AF65-F5344CB8AC3E}">
        <p14:creationId xmlns:p14="http://schemas.microsoft.com/office/powerpoint/2010/main" val="1229151103"/>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childTnLst>
                                </p:cTn>
                              </p:par>
                            </p:childTnLst>
                          </p:cTn>
                        </p:par>
                        <p:par>
                          <p:cTn id="9" fill="hold">
                            <p:stCondLst>
                              <p:cond delay="850"/>
                            </p:stCondLst>
                            <p:childTnLst>
                              <p:par>
                                <p:cTn id="10" presetID="22" presetClass="entr" presetSubtype="1"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par>
                          <p:cTn id="13" fill="hold">
                            <p:stCondLst>
                              <p:cond delay="1350"/>
                            </p:stCondLst>
                            <p:childTnLst>
                              <p:par>
                                <p:cTn id="14" presetID="47"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anim calcmode="lin" valueType="num">
                                      <p:cBhvr>
                                        <p:cTn id="17" dur="500" fill="hold"/>
                                        <p:tgtEl>
                                          <p:spTgt spid="3"/>
                                        </p:tgtEl>
                                        <p:attrNameLst>
                                          <p:attrName>ppt_x</p:attrName>
                                        </p:attrNameLst>
                                      </p:cBhvr>
                                      <p:tavLst>
                                        <p:tav tm="0">
                                          <p:val>
                                            <p:strVal val="#ppt_x"/>
                                          </p:val>
                                        </p:tav>
                                        <p:tav tm="100000">
                                          <p:val>
                                            <p:strVal val="#ppt_x"/>
                                          </p:val>
                                        </p:tav>
                                      </p:tavLst>
                                    </p:anim>
                                    <p:anim calcmode="lin" valueType="num">
                                      <p:cBhvr>
                                        <p:cTn id="18"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2839907" y="3034618"/>
            <a:ext cx="1660115" cy="299085"/>
          </a:xfrm>
          <a:prstGeom prst="rect">
            <a:avLst/>
          </a:prstGeom>
        </p:spPr>
        <p:txBody>
          <a:bodyPr wrap="square" lIns="68580" tIns="34290" rIns="68580" bIns="34290">
            <a:spAutoFit/>
          </a:bodyPr>
          <a:lstStyle/>
          <a:p>
            <a:pPr lvl="0"/>
            <a:r>
              <a:rPr lang="zh-CN" altLang="en-US" sz="15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The Title</a:t>
            </a:r>
          </a:p>
        </p:txBody>
      </p:sp>
      <p:sp>
        <p:nvSpPr>
          <p:cNvPr id="24" name="矩形 23"/>
          <p:cNvSpPr/>
          <p:nvPr/>
        </p:nvSpPr>
        <p:spPr>
          <a:xfrm>
            <a:off x="0" y="287284"/>
            <a:ext cx="3667125" cy="427091"/>
          </a:xfrm>
          <a:prstGeom prst="rect">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5" name="文本框 24"/>
          <p:cNvSpPr txBox="1"/>
          <p:nvPr/>
        </p:nvSpPr>
        <p:spPr>
          <a:xfrm>
            <a:off x="0" y="331552"/>
            <a:ext cx="3584378" cy="338554"/>
          </a:xfrm>
          <a:prstGeom prst="rect">
            <a:avLst/>
          </a:prstGeom>
          <a:noFill/>
        </p:spPr>
        <p:txBody>
          <a:bodyPr wrap="none" rtlCol="0">
            <a:spAutoFit/>
            <a:scene3d>
              <a:camera prst="orthographicFront"/>
              <a:lightRig rig="threePt" dir="t"/>
            </a:scene3d>
            <a:sp3d contourW="12700"/>
          </a:bodyPr>
          <a:lstStyle/>
          <a:p>
            <a:pPr algn="ctr"/>
            <a:r>
              <a:rPr lang="en-GB" altLang="zh-CN" sz="16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IMAGE-TO-IMAGE TRANSLATION</a:t>
            </a:r>
          </a:p>
        </p:txBody>
      </p:sp>
      <p:sp>
        <p:nvSpPr>
          <p:cNvPr id="3" name="TextBox 5">
            <a:extLst>
              <a:ext uri="{FF2B5EF4-FFF2-40B4-BE49-F238E27FC236}">
                <a16:creationId xmlns:a16="http://schemas.microsoft.com/office/drawing/2014/main" id="{32ED6BAA-ED46-3616-A6B7-89603903BED4}"/>
              </a:ext>
            </a:extLst>
          </p:cNvPr>
          <p:cNvSpPr txBox="1"/>
          <p:nvPr/>
        </p:nvSpPr>
        <p:spPr>
          <a:xfrm>
            <a:off x="51120" y="788811"/>
            <a:ext cx="3787253" cy="367665"/>
          </a:xfrm>
          <a:prstGeom prst="rect">
            <a:avLst/>
          </a:prstGeom>
          <a:noFill/>
        </p:spPr>
        <p:txBody>
          <a:bodyPr wrap="square" rtlCol="0">
            <a:spAutoFit/>
          </a:bodyPr>
          <a:lstStyle/>
          <a:p>
            <a:pPr>
              <a:lnSpc>
                <a:spcPts val="2250"/>
              </a:lnSpc>
            </a:pP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2.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Ưu</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và</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nhược</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điểm</a:t>
            </a:r>
            <a:endPar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graphicFrame>
        <p:nvGraphicFramePr>
          <p:cNvPr id="4" name="Table 3">
            <a:extLst>
              <a:ext uri="{FF2B5EF4-FFF2-40B4-BE49-F238E27FC236}">
                <a16:creationId xmlns:a16="http://schemas.microsoft.com/office/drawing/2014/main" id="{69F52C91-8C2B-D81C-B327-3869AAB7BA49}"/>
              </a:ext>
            </a:extLst>
          </p:cNvPr>
          <p:cNvGraphicFramePr>
            <a:graphicFrameLocks noGrp="1"/>
          </p:cNvGraphicFramePr>
          <p:nvPr>
            <p:extLst>
              <p:ext uri="{D42A27DB-BD31-4B8C-83A1-F6EECF244321}">
                <p14:modId xmlns:p14="http://schemas.microsoft.com/office/powerpoint/2010/main" val="4498520"/>
              </p:ext>
            </p:extLst>
          </p:nvPr>
        </p:nvGraphicFramePr>
        <p:xfrm>
          <a:off x="1075346" y="1200150"/>
          <a:ext cx="7241070" cy="3656064"/>
        </p:xfrm>
        <a:graphic>
          <a:graphicData uri="http://schemas.openxmlformats.org/drawingml/2006/table">
            <a:tbl>
              <a:tblPr firstRow="1" firstCol="1" bandRow="1">
                <a:tableStyleId>{5DA37D80-6434-44D0-A028-1B22A696006F}</a:tableStyleId>
              </a:tblPr>
              <a:tblGrid>
                <a:gridCol w="1192398">
                  <a:extLst>
                    <a:ext uri="{9D8B030D-6E8A-4147-A177-3AD203B41FA5}">
                      <a16:colId xmlns:a16="http://schemas.microsoft.com/office/drawing/2014/main" val="3457397279"/>
                    </a:ext>
                  </a:extLst>
                </a:gridCol>
                <a:gridCol w="6048672">
                  <a:extLst>
                    <a:ext uri="{9D8B030D-6E8A-4147-A177-3AD203B41FA5}">
                      <a16:colId xmlns:a16="http://schemas.microsoft.com/office/drawing/2014/main" val="3428549757"/>
                    </a:ext>
                  </a:extLst>
                </a:gridCol>
              </a:tblGrid>
              <a:tr h="395775">
                <a:tc>
                  <a:txBody>
                    <a:bodyPr/>
                    <a:lstStyle/>
                    <a:p>
                      <a:pPr marL="0" marR="0" algn="ctr">
                        <a:lnSpc>
                          <a:spcPct val="150000"/>
                        </a:lnSpc>
                        <a:spcBef>
                          <a:spcPts val="0"/>
                        </a:spcBef>
                        <a:spcAft>
                          <a:spcPts val="300"/>
                        </a:spcAft>
                      </a:pPr>
                      <a:r>
                        <a:rPr lang="en-US" sz="1100">
                          <a:effectLst/>
                        </a:rPr>
                        <a:t> </a:t>
                      </a:r>
                      <a:endParaRPr lang="en-US" sz="1000">
                        <a:effectLst/>
                        <a:latin typeface="Calibri" panose="020F0502020204030204" pitchFamily="34" charset="0"/>
                        <a:ea typeface="Calibri" panose="020F0502020204030204" pitchFamily="34" charset="0"/>
                      </a:endParaRPr>
                    </a:p>
                  </a:txBody>
                  <a:tcPr marL="58278" marR="58278" marT="0" marB="0" anchor="ctr"/>
                </a:tc>
                <a:tc>
                  <a:txBody>
                    <a:bodyPr/>
                    <a:lstStyle/>
                    <a:p>
                      <a:pPr marL="0" marR="0" algn="ctr">
                        <a:lnSpc>
                          <a:spcPct val="150000"/>
                        </a:lnSpc>
                        <a:spcBef>
                          <a:spcPts val="0"/>
                        </a:spcBef>
                        <a:spcAft>
                          <a:spcPts val="300"/>
                        </a:spcAft>
                      </a:pPr>
                      <a:r>
                        <a:rPr lang="en-US" sz="1100">
                          <a:effectLst/>
                        </a:rPr>
                        <a:t>Image-to-image translation</a:t>
                      </a:r>
                      <a:endParaRPr lang="en-US" sz="1000">
                        <a:effectLst/>
                        <a:latin typeface="Calibri" panose="020F0502020204030204" pitchFamily="34" charset="0"/>
                        <a:ea typeface="Calibri" panose="020F0502020204030204" pitchFamily="34" charset="0"/>
                      </a:endParaRPr>
                    </a:p>
                  </a:txBody>
                  <a:tcPr marL="58278" marR="58278" marT="0" marB="0" anchor="ctr"/>
                </a:tc>
                <a:extLst>
                  <a:ext uri="{0D108BD9-81ED-4DB2-BD59-A6C34878D82A}">
                    <a16:rowId xmlns:a16="http://schemas.microsoft.com/office/drawing/2014/main" val="278023342"/>
                  </a:ext>
                </a:extLst>
              </a:tr>
              <a:tr h="474930">
                <a:tc rowSpan="3">
                  <a:txBody>
                    <a:bodyPr/>
                    <a:lstStyle/>
                    <a:p>
                      <a:pPr marL="0" marR="0" algn="ctr">
                        <a:lnSpc>
                          <a:spcPct val="150000"/>
                        </a:lnSpc>
                        <a:spcBef>
                          <a:spcPts val="0"/>
                        </a:spcBef>
                        <a:spcAft>
                          <a:spcPts val="300"/>
                        </a:spcAft>
                      </a:pPr>
                      <a:r>
                        <a:rPr lang="en-US" sz="1100">
                          <a:effectLst/>
                        </a:rPr>
                        <a:t>Ưu điểm</a:t>
                      </a:r>
                      <a:endParaRPr lang="en-US" sz="1000">
                        <a:effectLst/>
                        <a:latin typeface="Calibri" panose="020F0502020204030204" pitchFamily="34" charset="0"/>
                        <a:ea typeface="Calibri" panose="020F0502020204030204" pitchFamily="34" charset="0"/>
                      </a:endParaRPr>
                    </a:p>
                  </a:txBody>
                  <a:tcPr marL="58278" marR="58278" marT="0" marB="0" anchor="ctr"/>
                </a:tc>
                <a:tc>
                  <a:txBody>
                    <a:bodyPr/>
                    <a:lstStyle/>
                    <a:p>
                      <a:pPr marL="0" marR="0" algn="ctr">
                        <a:lnSpc>
                          <a:spcPct val="150000"/>
                        </a:lnSpc>
                        <a:spcBef>
                          <a:spcPts val="0"/>
                        </a:spcBef>
                        <a:spcAft>
                          <a:spcPts val="300"/>
                        </a:spcAft>
                      </a:pPr>
                      <a:r>
                        <a:rPr lang="en-US" sz="1000">
                          <a:effectLst/>
                        </a:rPr>
                        <a:t>Tiết kiệm thời gian và tài nguyên so với việc chuyển đổi hình ảnh từ miền này sang miền khác theo cách thủ công.</a:t>
                      </a:r>
                      <a:endParaRPr lang="en-US" sz="1000">
                        <a:effectLst/>
                        <a:latin typeface="Calibri" panose="020F0502020204030204" pitchFamily="34" charset="0"/>
                        <a:ea typeface="Calibri" panose="020F0502020204030204" pitchFamily="34" charset="0"/>
                      </a:endParaRPr>
                    </a:p>
                  </a:txBody>
                  <a:tcPr marL="58278" marR="58278" marT="0" marB="0" anchor="ctr"/>
                </a:tc>
                <a:extLst>
                  <a:ext uri="{0D108BD9-81ED-4DB2-BD59-A6C34878D82A}">
                    <a16:rowId xmlns:a16="http://schemas.microsoft.com/office/drawing/2014/main" val="2999312876"/>
                  </a:ext>
                </a:extLst>
              </a:tr>
              <a:tr h="474930">
                <a:tc vMerge="1">
                  <a:txBody>
                    <a:bodyPr/>
                    <a:lstStyle/>
                    <a:p>
                      <a:endParaRPr lang="en-US"/>
                    </a:p>
                  </a:txBody>
                  <a:tcPr/>
                </a:tc>
                <a:tc>
                  <a:txBody>
                    <a:bodyPr/>
                    <a:lstStyle/>
                    <a:p>
                      <a:pPr marL="0" marR="0" algn="ctr">
                        <a:lnSpc>
                          <a:spcPct val="150000"/>
                        </a:lnSpc>
                        <a:spcBef>
                          <a:spcPts val="0"/>
                        </a:spcBef>
                        <a:spcAft>
                          <a:spcPts val="300"/>
                        </a:spcAft>
                      </a:pPr>
                      <a:r>
                        <a:rPr lang="en-US" sz="1000">
                          <a:effectLst/>
                        </a:rPr>
                        <a:t>Tạo ra các bản dịch hình ảnh chất lượng cao khó hoặc không thể thực hiện được theo cách thủ công.</a:t>
                      </a:r>
                      <a:endParaRPr lang="en-US" sz="1000">
                        <a:effectLst/>
                        <a:latin typeface="Calibri" panose="020F0502020204030204" pitchFamily="34" charset="0"/>
                        <a:ea typeface="Calibri" panose="020F0502020204030204" pitchFamily="34" charset="0"/>
                      </a:endParaRPr>
                    </a:p>
                  </a:txBody>
                  <a:tcPr marL="58278" marR="58278" marT="0" marB="0" anchor="ctr"/>
                </a:tc>
                <a:extLst>
                  <a:ext uri="{0D108BD9-81ED-4DB2-BD59-A6C34878D82A}">
                    <a16:rowId xmlns:a16="http://schemas.microsoft.com/office/drawing/2014/main" val="2547409364"/>
                  </a:ext>
                </a:extLst>
              </a:tr>
              <a:tr h="474930">
                <a:tc vMerge="1">
                  <a:txBody>
                    <a:bodyPr/>
                    <a:lstStyle/>
                    <a:p>
                      <a:endParaRPr lang="en-US"/>
                    </a:p>
                  </a:txBody>
                  <a:tcPr/>
                </a:tc>
                <a:tc>
                  <a:txBody>
                    <a:bodyPr/>
                    <a:lstStyle/>
                    <a:p>
                      <a:pPr marL="0" marR="0" algn="ctr">
                        <a:lnSpc>
                          <a:spcPct val="150000"/>
                        </a:lnSpc>
                        <a:spcBef>
                          <a:spcPts val="0"/>
                        </a:spcBef>
                        <a:spcAft>
                          <a:spcPts val="300"/>
                        </a:spcAft>
                      </a:pPr>
                      <a:r>
                        <a:rPr lang="en-US" sz="1000">
                          <a:effectLst/>
                        </a:rPr>
                        <a:t>Dịch được số lượng lớn hình ảnh một cách nhanh chóng và hiệu quả.</a:t>
                      </a:r>
                      <a:endParaRPr lang="en-US" sz="1000">
                        <a:effectLst/>
                        <a:latin typeface="Calibri" panose="020F0502020204030204" pitchFamily="34" charset="0"/>
                        <a:ea typeface="Calibri" panose="020F0502020204030204" pitchFamily="34" charset="0"/>
                      </a:endParaRPr>
                    </a:p>
                  </a:txBody>
                  <a:tcPr marL="58278" marR="58278" marT="0" marB="0" anchor="ctr"/>
                </a:tc>
                <a:extLst>
                  <a:ext uri="{0D108BD9-81ED-4DB2-BD59-A6C34878D82A}">
                    <a16:rowId xmlns:a16="http://schemas.microsoft.com/office/drawing/2014/main" val="2919592317"/>
                  </a:ext>
                </a:extLst>
              </a:tr>
              <a:tr h="687055">
                <a:tc rowSpan="3">
                  <a:txBody>
                    <a:bodyPr/>
                    <a:lstStyle/>
                    <a:p>
                      <a:pPr marL="0" marR="0" algn="ctr">
                        <a:lnSpc>
                          <a:spcPct val="150000"/>
                        </a:lnSpc>
                        <a:spcBef>
                          <a:spcPts val="0"/>
                        </a:spcBef>
                        <a:spcAft>
                          <a:spcPts val="300"/>
                        </a:spcAft>
                      </a:pPr>
                      <a:r>
                        <a:rPr lang="en-US" sz="1100">
                          <a:effectLst/>
                        </a:rPr>
                        <a:t>Nhược điểm</a:t>
                      </a:r>
                      <a:endParaRPr lang="en-US" sz="1000">
                        <a:effectLst/>
                        <a:latin typeface="Calibri" panose="020F0502020204030204" pitchFamily="34" charset="0"/>
                        <a:ea typeface="Calibri" panose="020F0502020204030204" pitchFamily="34" charset="0"/>
                      </a:endParaRPr>
                    </a:p>
                  </a:txBody>
                  <a:tcPr marL="58278" marR="58278" marT="0" marB="0" anchor="ctr"/>
                </a:tc>
                <a:tc>
                  <a:txBody>
                    <a:bodyPr/>
                    <a:lstStyle/>
                    <a:p>
                      <a:pPr marL="0" marR="0" algn="ctr">
                        <a:lnSpc>
                          <a:spcPct val="150000"/>
                        </a:lnSpc>
                        <a:spcBef>
                          <a:spcPts val="0"/>
                        </a:spcBef>
                        <a:spcAft>
                          <a:spcPts val="300"/>
                        </a:spcAft>
                      </a:pPr>
                      <a:r>
                        <a:rPr lang="en-US" sz="1000">
                          <a:effectLst/>
                        </a:rPr>
                        <a:t>Yêu cầu tập dữ liệu lớn gồm các hình ảnh ở cả miền nguồn và miền đích để đào tạo mô hình AI, điều này có thể tốn nhiều thời gian và chi phí</a:t>
                      </a:r>
                      <a:endParaRPr lang="en-US" sz="1000">
                        <a:effectLst/>
                        <a:latin typeface="Calibri" panose="020F0502020204030204" pitchFamily="34" charset="0"/>
                        <a:ea typeface="Calibri" panose="020F0502020204030204" pitchFamily="34" charset="0"/>
                      </a:endParaRPr>
                    </a:p>
                  </a:txBody>
                  <a:tcPr marL="58278" marR="58278" marT="0" marB="0" anchor="ctr"/>
                </a:tc>
                <a:extLst>
                  <a:ext uri="{0D108BD9-81ED-4DB2-BD59-A6C34878D82A}">
                    <a16:rowId xmlns:a16="http://schemas.microsoft.com/office/drawing/2014/main" val="1374308084"/>
                  </a:ext>
                </a:extLst>
              </a:tr>
              <a:tr h="673514">
                <a:tc vMerge="1">
                  <a:txBody>
                    <a:bodyPr/>
                    <a:lstStyle/>
                    <a:p>
                      <a:endParaRPr lang="en-US"/>
                    </a:p>
                  </a:txBody>
                  <a:tcPr/>
                </a:tc>
                <a:tc>
                  <a:txBody>
                    <a:bodyPr/>
                    <a:lstStyle/>
                    <a:p>
                      <a:pPr marL="0" marR="0" algn="ctr">
                        <a:lnSpc>
                          <a:spcPct val="150000"/>
                        </a:lnSpc>
                        <a:spcBef>
                          <a:spcPts val="0"/>
                        </a:spcBef>
                        <a:spcAft>
                          <a:spcPts val="300"/>
                        </a:spcAft>
                      </a:pPr>
                      <a:r>
                        <a:rPr lang="en-US" sz="1000" dirty="0" err="1">
                          <a:effectLst/>
                        </a:rPr>
                        <a:t>Hình</a:t>
                      </a:r>
                      <a:r>
                        <a:rPr lang="en-US" sz="1000" dirty="0">
                          <a:effectLst/>
                        </a:rPr>
                        <a:t> </a:t>
                      </a:r>
                      <a:r>
                        <a:rPr lang="en-US" sz="1000" dirty="0" err="1">
                          <a:effectLst/>
                        </a:rPr>
                        <a:t>ảnh</a:t>
                      </a:r>
                      <a:r>
                        <a:rPr lang="en-US" sz="1000" dirty="0">
                          <a:effectLst/>
                        </a:rPr>
                        <a:t> </a:t>
                      </a:r>
                      <a:r>
                        <a:rPr lang="en-US" sz="1000" dirty="0" err="1">
                          <a:effectLst/>
                        </a:rPr>
                        <a:t>được</a:t>
                      </a:r>
                      <a:r>
                        <a:rPr lang="en-US" sz="1000" dirty="0">
                          <a:effectLst/>
                        </a:rPr>
                        <a:t> </a:t>
                      </a:r>
                      <a:r>
                        <a:rPr lang="en-US" sz="1000" dirty="0" err="1">
                          <a:effectLst/>
                        </a:rPr>
                        <a:t>dịch</a:t>
                      </a:r>
                      <a:r>
                        <a:rPr lang="en-US" sz="1000" dirty="0">
                          <a:effectLst/>
                        </a:rPr>
                        <a:t> </a:t>
                      </a:r>
                      <a:r>
                        <a:rPr lang="en-US" sz="1000" dirty="0" err="1">
                          <a:effectLst/>
                        </a:rPr>
                        <a:t>không</a:t>
                      </a:r>
                      <a:r>
                        <a:rPr lang="en-US" sz="1000" dirty="0">
                          <a:effectLst/>
                        </a:rPr>
                        <a:t> </a:t>
                      </a:r>
                      <a:r>
                        <a:rPr lang="en-US" sz="1000" dirty="0" err="1">
                          <a:effectLst/>
                        </a:rPr>
                        <a:t>phải</a:t>
                      </a:r>
                      <a:r>
                        <a:rPr lang="en-US" sz="1000" dirty="0">
                          <a:effectLst/>
                        </a:rPr>
                        <a:t> </a:t>
                      </a:r>
                      <a:r>
                        <a:rPr lang="en-US" sz="1000" dirty="0" err="1">
                          <a:effectLst/>
                        </a:rPr>
                        <a:t>lúc</a:t>
                      </a:r>
                      <a:r>
                        <a:rPr lang="en-US" sz="1000" dirty="0">
                          <a:effectLst/>
                        </a:rPr>
                        <a:t> </a:t>
                      </a:r>
                      <a:r>
                        <a:rPr lang="en-US" sz="1000" dirty="0" err="1">
                          <a:effectLst/>
                        </a:rPr>
                        <a:t>nào</a:t>
                      </a:r>
                      <a:r>
                        <a:rPr lang="en-US" sz="1000" dirty="0">
                          <a:effectLst/>
                        </a:rPr>
                        <a:t> </a:t>
                      </a:r>
                      <a:r>
                        <a:rPr lang="en-US" sz="1000" dirty="0" err="1">
                          <a:effectLst/>
                        </a:rPr>
                        <a:t>cũng</a:t>
                      </a:r>
                      <a:r>
                        <a:rPr lang="en-US" sz="1000" dirty="0">
                          <a:effectLst/>
                        </a:rPr>
                        <a:t> </a:t>
                      </a:r>
                      <a:r>
                        <a:rPr lang="en-US" sz="1000" dirty="0" err="1">
                          <a:effectLst/>
                        </a:rPr>
                        <a:t>có</a:t>
                      </a:r>
                      <a:r>
                        <a:rPr lang="en-US" sz="1000" dirty="0">
                          <a:effectLst/>
                        </a:rPr>
                        <a:t> </a:t>
                      </a:r>
                      <a:r>
                        <a:rPr lang="en-US" sz="1000" dirty="0" err="1">
                          <a:effectLst/>
                        </a:rPr>
                        <a:t>chất</a:t>
                      </a:r>
                      <a:r>
                        <a:rPr lang="en-US" sz="1000" dirty="0">
                          <a:effectLst/>
                        </a:rPr>
                        <a:t> </a:t>
                      </a:r>
                      <a:r>
                        <a:rPr lang="en-US" sz="1000" dirty="0" err="1">
                          <a:effectLst/>
                        </a:rPr>
                        <a:t>lượng</a:t>
                      </a:r>
                      <a:r>
                        <a:rPr lang="en-US" sz="1000" dirty="0">
                          <a:effectLst/>
                        </a:rPr>
                        <a:t> </a:t>
                      </a:r>
                      <a:r>
                        <a:rPr lang="en-US" sz="1000" dirty="0" err="1">
                          <a:effectLst/>
                        </a:rPr>
                        <a:t>cao</a:t>
                      </a:r>
                      <a:r>
                        <a:rPr lang="en-US" sz="1000" dirty="0">
                          <a:effectLst/>
                        </a:rPr>
                        <a:t> </a:t>
                      </a:r>
                      <a:r>
                        <a:rPr lang="en-US" sz="1000" dirty="0" err="1">
                          <a:effectLst/>
                        </a:rPr>
                        <a:t>hoặc</a:t>
                      </a:r>
                      <a:r>
                        <a:rPr lang="en-US" sz="1000" dirty="0">
                          <a:effectLst/>
                        </a:rPr>
                        <a:t> </a:t>
                      </a:r>
                      <a:r>
                        <a:rPr lang="en-US" sz="1000" dirty="0" err="1">
                          <a:effectLst/>
                        </a:rPr>
                        <a:t>có</a:t>
                      </a:r>
                      <a:r>
                        <a:rPr lang="en-US" sz="1000" dirty="0">
                          <a:effectLst/>
                        </a:rPr>
                        <a:t> </a:t>
                      </a:r>
                      <a:r>
                        <a:rPr lang="en-US" sz="1000" dirty="0" err="1">
                          <a:effectLst/>
                        </a:rPr>
                        <a:t>thể</a:t>
                      </a:r>
                      <a:r>
                        <a:rPr lang="en-US" sz="1000" dirty="0">
                          <a:effectLst/>
                        </a:rPr>
                        <a:t> </a:t>
                      </a:r>
                      <a:r>
                        <a:rPr lang="en-US" sz="1000" dirty="0" err="1">
                          <a:effectLst/>
                        </a:rPr>
                        <a:t>không</a:t>
                      </a:r>
                      <a:r>
                        <a:rPr lang="en-US" sz="1000" dirty="0">
                          <a:effectLst/>
                        </a:rPr>
                        <a:t> </a:t>
                      </a:r>
                      <a:r>
                        <a:rPr lang="en-US" sz="1000" dirty="0" err="1">
                          <a:effectLst/>
                        </a:rPr>
                        <a:t>đáp</a:t>
                      </a:r>
                      <a:r>
                        <a:rPr lang="en-US" sz="1000" dirty="0">
                          <a:effectLst/>
                        </a:rPr>
                        <a:t> </a:t>
                      </a:r>
                      <a:r>
                        <a:rPr lang="en-US" sz="1000" dirty="0" err="1">
                          <a:effectLst/>
                        </a:rPr>
                        <a:t>ứng</a:t>
                      </a:r>
                      <a:r>
                        <a:rPr lang="en-US" sz="1000" dirty="0">
                          <a:effectLst/>
                        </a:rPr>
                        <a:t> </a:t>
                      </a:r>
                      <a:r>
                        <a:rPr lang="en-US" sz="1000" dirty="0" err="1">
                          <a:effectLst/>
                        </a:rPr>
                        <a:t>các</a:t>
                      </a:r>
                      <a:r>
                        <a:rPr lang="en-US" sz="1000" dirty="0">
                          <a:effectLst/>
                        </a:rPr>
                        <a:t> </a:t>
                      </a:r>
                      <a:r>
                        <a:rPr lang="en-US" sz="1000" dirty="0" err="1">
                          <a:effectLst/>
                        </a:rPr>
                        <a:t>thông</a:t>
                      </a:r>
                      <a:r>
                        <a:rPr lang="en-US" sz="1000" dirty="0">
                          <a:effectLst/>
                        </a:rPr>
                        <a:t> </a:t>
                      </a:r>
                      <a:r>
                        <a:rPr lang="en-US" sz="1000" dirty="0" err="1">
                          <a:effectLst/>
                        </a:rPr>
                        <a:t>số</a:t>
                      </a:r>
                      <a:r>
                        <a:rPr lang="en-US" sz="1000" dirty="0">
                          <a:effectLst/>
                        </a:rPr>
                        <a:t> </a:t>
                      </a:r>
                      <a:r>
                        <a:rPr lang="en-US" sz="1000" dirty="0" err="1">
                          <a:effectLst/>
                        </a:rPr>
                        <a:t>kỹ</a:t>
                      </a:r>
                      <a:r>
                        <a:rPr lang="en-US" sz="1000" dirty="0">
                          <a:effectLst/>
                        </a:rPr>
                        <a:t> </a:t>
                      </a:r>
                      <a:r>
                        <a:rPr lang="en-US" sz="1000" dirty="0" err="1">
                          <a:effectLst/>
                        </a:rPr>
                        <a:t>thuật</a:t>
                      </a:r>
                      <a:r>
                        <a:rPr lang="en-US" sz="1000" dirty="0">
                          <a:effectLst/>
                        </a:rPr>
                        <a:t> </a:t>
                      </a:r>
                      <a:r>
                        <a:rPr lang="en-US" sz="1000" dirty="0" err="1">
                          <a:effectLst/>
                        </a:rPr>
                        <a:t>mong</a:t>
                      </a:r>
                      <a:r>
                        <a:rPr lang="en-US" sz="1000" dirty="0">
                          <a:effectLst/>
                        </a:rPr>
                        <a:t> </a:t>
                      </a:r>
                      <a:r>
                        <a:rPr lang="en-US" sz="1000" dirty="0" err="1">
                          <a:effectLst/>
                        </a:rPr>
                        <a:t>muốn</a:t>
                      </a:r>
                      <a:r>
                        <a:rPr lang="en-US" sz="1000" dirty="0">
                          <a:effectLst/>
                        </a:rPr>
                        <a:t>.</a:t>
                      </a:r>
                      <a:endParaRPr lang="en-US" sz="1000" dirty="0">
                        <a:effectLst/>
                        <a:latin typeface="Calibri" panose="020F0502020204030204" pitchFamily="34" charset="0"/>
                        <a:ea typeface="Calibri" panose="020F0502020204030204" pitchFamily="34" charset="0"/>
                      </a:endParaRPr>
                    </a:p>
                  </a:txBody>
                  <a:tcPr marL="58278" marR="58278" marT="0" marB="0" anchor="ctr"/>
                </a:tc>
                <a:extLst>
                  <a:ext uri="{0D108BD9-81ED-4DB2-BD59-A6C34878D82A}">
                    <a16:rowId xmlns:a16="http://schemas.microsoft.com/office/drawing/2014/main" val="2231791482"/>
                  </a:ext>
                </a:extLst>
              </a:tr>
              <a:tr h="474930">
                <a:tc vMerge="1">
                  <a:txBody>
                    <a:bodyPr/>
                    <a:lstStyle/>
                    <a:p>
                      <a:endParaRPr lang="en-US"/>
                    </a:p>
                  </a:txBody>
                  <a:tcPr/>
                </a:tc>
                <a:tc>
                  <a:txBody>
                    <a:bodyPr/>
                    <a:lstStyle/>
                    <a:p>
                      <a:pPr marL="0" marR="0" algn="ctr">
                        <a:lnSpc>
                          <a:spcPct val="150000"/>
                        </a:lnSpc>
                        <a:spcBef>
                          <a:spcPts val="0"/>
                        </a:spcBef>
                        <a:spcAft>
                          <a:spcPts val="300"/>
                        </a:spcAft>
                      </a:pPr>
                      <a:r>
                        <a:rPr lang="en-US" sz="1000" dirty="0" err="1">
                          <a:effectLst/>
                        </a:rPr>
                        <a:t>Không</a:t>
                      </a:r>
                      <a:r>
                        <a:rPr lang="en-US" sz="1000" dirty="0">
                          <a:effectLst/>
                        </a:rPr>
                        <a:t> </a:t>
                      </a:r>
                      <a:r>
                        <a:rPr lang="en-US" sz="1000" dirty="0" err="1">
                          <a:effectLst/>
                        </a:rPr>
                        <a:t>phù</a:t>
                      </a:r>
                      <a:r>
                        <a:rPr lang="en-US" sz="1000" dirty="0">
                          <a:effectLst/>
                        </a:rPr>
                        <a:t> </a:t>
                      </a:r>
                      <a:r>
                        <a:rPr lang="en-US" sz="1000" dirty="0" err="1">
                          <a:effectLst/>
                        </a:rPr>
                        <a:t>hợp</a:t>
                      </a:r>
                      <a:r>
                        <a:rPr lang="en-US" sz="1000" dirty="0">
                          <a:effectLst/>
                        </a:rPr>
                        <a:t> </a:t>
                      </a:r>
                      <a:r>
                        <a:rPr lang="en-US" sz="1000" dirty="0" err="1">
                          <a:effectLst/>
                        </a:rPr>
                        <a:t>với</a:t>
                      </a:r>
                      <a:r>
                        <a:rPr lang="en-US" sz="1000" dirty="0">
                          <a:effectLst/>
                        </a:rPr>
                        <a:t> </a:t>
                      </a:r>
                      <a:r>
                        <a:rPr lang="en-US" sz="1000" dirty="0" err="1">
                          <a:effectLst/>
                        </a:rPr>
                        <a:t>các</a:t>
                      </a:r>
                      <a:r>
                        <a:rPr lang="en-US" sz="1000" dirty="0">
                          <a:effectLst/>
                        </a:rPr>
                        <a:t> </a:t>
                      </a:r>
                      <a:r>
                        <a:rPr lang="en-US" sz="1000" dirty="0" err="1">
                          <a:effectLst/>
                        </a:rPr>
                        <a:t>bản</a:t>
                      </a:r>
                      <a:r>
                        <a:rPr lang="en-US" sz="1000" dirty="0">
                          <a:effectLst/>
                        </a:rPr>
                        <a:t> </a:t>
                      </a:r>
                      <a:r>
                        <a:rPr lang="en-US" sz="1000" dirty="0" err="1">
                          <a:effectLst/>
                        </a:rPr>
                        <a:t>dịch</a:t>
                      </a:r>
                      <a:r>
                        <a:rPr lang="en-US" sz="1000" dirty="0">
                          <a:effectLst/>
                        </a:rPr>
                        <a:t> </a:t>
                      </a:r>
                      <a:r>
                        <a:rPr lang="en-US" sz="1000" dirty="0" err="1">
                          <a:effectLst/>
                        </a:rPr>
                        <a:t>đòi</a:t>
                      </a:r>
                      <a:r>
                        <a:rPr lang="en-US" sz="1000" dirty="0">
                          <a:effectLst/>
                        </a:rPr>
                        <a:t> </a:t>
                      </a:r>
                      <a:r>
                        <a:rPr lang="en-US" sz="1000" dirty="0" err="1">
                          <a:effectLst/>
                        </a:rPr>
                        <a:t>hỏi</a:t>
                      </a:r>
                      <a:r>
                        <a:rPr lang="en-US" sz="1000" dirty="0">
                          <a:effectLst/>
                        </a:rPr>
                        <a:t> </a:t>
                      </a:r>
                      <a:r>
                        <a:rPr lang="en-US" sz="1000" dirty="0" err="1">
                          <a:effectLst/>
                        </a:rPr>
                        <a:t>tính</a:t>
                      </a:r>
                      <a:r>
                        <a:rPr lang="en-US" sz="1000" dirty="0">
                          <a:effectLst/>
                        </a:rPr>
                        <a:t> </a:t>
                      </a:r>
                      <a:r>
                        <a:rPr lang="en-US" sz="1000" dirty="0" err="1">
                          <a:effectLst/>
                        </a:rPr>
                        <a:t>sáng</a:t>
                      </a:r>
                      <a:r>
                        <a:rPr lang="en-US" sz="1000" dirty="0">
                          <a:effectLst/>
                        </a:rPr>
                        <a:t> </a:t>
                      </a:r>
                      <a:r>
                        <a:rPr lang="en-US" sz="1000" dirty="0" err="1">
                          <a:effectLst/>
                        </a:rPr>
                        <a:t>tạo</a:t>
                      </a:r>
                      <a:r>
                        <a:rPr lang="en-US" sz="1000" dirty="0">
                          <a:effectLst/>
                        </a:rPr>
                        <a:t> </a:t>
                      </a:r>
                      <a:r>
                        <a:rPr lang="en-US" sz="1000" dirty="0" err="1">
                          <a:effectLst/>
                        </a:rPr>
                        <a:t>hoặc</a:t>
                      </a:r>
                      <a:r>
                        <a:rPr lang="en-US" sz="1000" dirty="0">
                          <a:effectLst/>
                        </a:rPr>
                        <a:t> </a:t>
                      </a:r>
                      <a:r>
                        <a:rPr lang="en-US" sz="1000" dirty="0" err="1">
                          <a:effectLst/>
                        </a:rPr>
                        <a:t>kỹ</a:t>
                      </a:r>
                      <a:r>
                        <a:rPr lang="en-US" sz="1000" dirty="0">
                          <a:effectLst/>
                        </a:rPr>
                        <a:t> </a:t>
                      </a:r>
                      <a:r>
                        <a:rPr lang="en-US" sz="1000" dirty="0" err="1">
                          <a:effectLst/>
                        </a:rPr>
                        <a:t>năng</a:t>
                      </a:r>
                      <a:r>
                        <a:rPr lang="en-US" sz="1000" dirty="0">
                          <a:effectLst/>
                        </a:rPr>
                        <a:t> </a:t>
                      </a:r>
                      <a:r>
                        <a:rPr lang="en-US" sz="1000" dirty="0" err="1">
                          <a:effectLst/>
                        </a:rPr>
                        <a:t>nghệ</a:t>
                      </a:r>
                      <a:r>
                        <a:rPr lang="en-US" sz="1000" dirty="0">
                          <a:effectLst/>
                        </a:rPr>
                        <a:t> </a:t>
                      </a:r>
                      <a:r>
                        <a:rPr lang="en-US" sz="1000" dirty="0" err="1">
                          <a:effectLst/>
                        </a:rPr>
                        <a:t>thuật</a:t>
                      </a:r>
                      <a:r>
                        <a:rPr lang="en-US" sz="1000" dirty="0">
                          <a:effectLst/>
                        </a:rPr>
                        <a:t> </a:t>
                      </a:r>
                      <a:r>
                        <a:rPr lang="en-US" sz="1000" dirty="0" err="1">
                          <a:effectLst/>
                        </a:rPr>
                        <a:t>cao</a:t>
                      </a:r>
                      <a:r>
                        <a:rPr lang="en-US" sz="1000" dirty="0">
                          <a:effectLst/>
                        </a:rPr>
                        <a:t>.</a:t>
                      </a:r>
                      <a:endParaRPr lang="en-US" sz="1000" dirty="0">
                        <a:effectLst/>
                        <a:latin typeface="Calibri" panose="020F0502020204030204" pitchFamily="34" charset="0"/>
                        <a:ea typeface="Calibri" panose="020F0502020204030204" pitchFamily="34" charset="0"/>
                      </a:endParaRPr>
                    </a:p>
                  </a:txBody>
                  <a:tcPr marL="58278" marR="58278" marT="0" marB="0" anchor="ctr"/>
                </a:tc>
                <a:extLst>
                  <a:ext uri="{0D108BD9-81ED-4DB2-BD59-A6C34878D82A}">
                    <a16:rowId xmlns:a16="http://schemas.microsoft.com/office/drawing/2014/main" val="2689963532"/>
                  </a:ext>
                </a:extLst>
              </a:tr>
            </a:tbl>
          </a:graphicData>
        </a:graphic>
      </p:graphicFrame>
    </p:spTree>
    <p:extLst>
      <p:ext uri="{BB962C8B-B14F-4D97-AF65-F5344CB8AC3E}">
        <p14:creationId xmlns:p14="http://schemas.microsoft.com/office/powerpoint/2010/main" val="1945033137"/>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childTnLst>
                                </p:cTn>
                              </p:par>
                            </p:childTnLst>
                          </p:cTn>
                        </p:par>
                        <p:par>
                          <p:cTn id="9" fill="hold">
                            <p:stCondLst>
                              <p:cond delay="850"/>
                            </p:stCondLst>
                            <p:childTnLst>
                              <p:par>
                                <p:cTn id="10" presetID="47"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2839907" y="3034618"/>
            <a:ext cx="1660115" cy="299085"/>
          </a:xfrm>
          <a:prstGeom prst="rect">
            <a:avLst/>
          </a:prstGeom>
        </p:spPr>
        <p:txBody>
          <a:bodyPr wrap="square" lIns="68580" tIns="34290" rIns="68580" bIns="34290">
            <a:spAutoFit/>
          </a:bodyPr>
          <a:lstStyle/>
          <a:p>
            <a:pPr lvl="0"/>
            <a:r>
              <a:rPr lang="zh-CN" altLang="en-US" sz="15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The Title</a:t>
            </a:r>
          </a:p>
        </p:txBody>
      </p:sp>
      <p:sp>
        <p:nvSpPr>
          <p:cNvPr id="24" name="矩形 23"/>
          <p:cNvSpPr/>
          <p:nvPr/>
        </p:nvSpPr>
        <p:spPr>
          <a:xfrm>
            <a:off x="0" y="287284"/>
            <a:ext cx="3667125" cy="427091"/>
          </a:xfrm>
          <a:prstGeom prst="rect">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5" name="文本框 24"/>
          <p:cNvSpPr txBox="1"/>
          <p:nvPr/>
        </p:nvSpPr>
        <p:spPr>
          <a:xfrm>
            <a:off x="0" y="331552"/>
            <a:ext cx="3584378" cy="338554"/>
          </a:xfrm>
          <a:prstGeom prst="rect">
            <a:avLst/>
          </a:prstGeom>
          <a:noFill/>
        </p:spPr>
        <p:txBody>
          <a:bodyPr wrap="none" rtlCol="0">
            <a:spAutoFit/>
            <a:scene3d>
              <a:camera prst="orthographicFront"/>
              <a:lightRig rig="threePt" dir="t"/>
            </a:scene3d>
            <a:sp3d contourW="12700"/>
          </a:bodyPr>
          <a:lstStyle/>
          <a:p>
            <a:pPr algn="ctr"/>
            <a:r>
              <a:rPr lang="en-GB" altLang="zh-CN" sz="16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IMAGE-TO-IMAGE TRANSLATION</a:t>
            </a:r>
          </a:p>
        </p:txBody>
      </p:sp>
      <p:sp>
        <p:nvSpPr>
          <p:cNvPr id="3" name="TextBox 5">
            <a:extLst>
              <a:ext uri="{FF2B5EF4-FFF2-40B4-BE49-F238E27FC236}">
                <a16:creationId xmlns:a16="http://schemas.microsoft.com/office/drawing/2014/main" id="{32ED6BAA-ED46-3616-A6B7-89603903BED4}"/>
              </a:ext>
            </a:extLst>
          </p:cNvPr>
          <p:cNvSpPr txBox="1"/>
          <p:nvPr/>
        </p:nvSpPr>
        <p:spPr>
          <a:xfrm>
            <a:off x="51120" y="788811"/>
            <a:ext cx="3787253" cy="367665"/>
          </a:xfrm>
          <a:prstGeom prst="rect">
            <a:avLst/>
          </a:prstGeom>
          <a:noFill/>
        </p:spPr>
        <p:txBody>
          <a:bodyPr wrap="square" rtlCol="0">
            <a:spAutoFit/>
          </a:bodyPr>
          <a:lstStyle/>
          <a:p>
            <a:pPr>
              <a:lnSpc>
                <a:spcPts val="2250"/>
              </a:lnSpc>
            </a:pP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3.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Giải</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pháp</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tiên</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tiến</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pix2pix</a:t>
            </a:r>
          </a:p>
        </p:txBody>
      </p:sp>
      <p:sp>
        <p:nvSpPr>
          <p:cNvPr id="2" name="Подзаголовок 2">
            <a:extLst>
              <a:ext uri="{FF2B5EF4-FFF2-40B4-BE49-F238E27FC236}">
                <a16:creationId xmlns:a16="http://schemas.microsoft.com/office/drawing/2014/main" id="{3A43FF00-2D36-DF6C-CCB5-5253468C5157}"/>
              </a:ext>
            </a:extLst>
          </p:cNvPr>
          <p:cNvSpPr txBox="1"/>
          <p:nvPr/>
        </p:nvSpPr>
        <p:spPr>
          <a:xfrm>
            <a:off x="200002" y="1173574"/>
            <a:ext cx="6768752" cy="2106356"/>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just">
              <a:lnSpc>
                <a:spcPct val="100000"/>
              </a:lnSpc>
            </a:pPr>
            <a:r>
              <a:rPr lang="en-US" sz="1700" dirty="0">
                <a:latin typeface="Times New Roman" panose="02020603050405020304" pitchFamily="18" charset="0"/>
                <a:cs typeface="Times New Roman" panose="02020603050405020304" pitchFamily="18" charset="0"/>
                <a:sym typeface="Arial" panose="020B0604020202090204"/>
              </a:rPr>
              <a:t>pix2pix </a:t>
            </a:r>
            <a:r>
              <a:rPr lang="en-US" sz="1700" dirty="0" err="1">
                <a:latin typeface="Times New Roman" panose="02020603050405020304" pitchFamily="18" charset="0"/>
                <a:cs typeface="Times New Roman" panose="02020603050405020304" pitchFamily="18" charset="0"/>
                <a:sym typeface="Arial" panose="020B0604020202090204"/>
              </a:rPr>
              <a:t>sử</a:t>
            </a:r>
            <a:r>
              <a:rPr lang="en-US" sz="1700" dirty="0">
                <a:latin typeface="Times New Roman" panose="02020603050405020304" pitchFamily="18" charset="0"/>
                <a:cs typeface="Times New Roman" panose="02020603050405020304" pitchFamily="18" charset="0"/>
                <a:sym typeface="Arial" panose="020B0604020202090204"/>
              </a:rPr>
              <a:t> </a:t>
            </a:r>
            <a:r>
              <a:rPr lang="en-US" sz="1700" dirty="0" err="1">
                <a:latin typeface="Times New Roman" panose="02020603050405020304" pitchFamily="18" charset="0"/>
                <a:cs typeface="Times New Roman" panose="02020603050405020304" pitchFamily="18" charset="0"/>
                <a:sym typeface="Arial" panose="020B0604020202090204"/>
              </a:rPr>
              <a:t>dụng</a:t>
            </a:r>
            <a:r>
              <a:rPr lang="en-US" sz="1700" dirty="0">
                <a:latin typeface="Times New Roman" panose="02020603050405020304" pitchFamily="18" charset="0"/>
                <a:cs typeface="Times New Roman" panose="02020603050405020304" pitchFamily="18" charset="0"/>
                <a:sym typeface="Arial" panose="020B0604020202090204"/>
              </a:rPr>
              <a:t> conditional generative adversarial network (</a:t>
            </a:r>
            <a:r>
              <a:rPr lang="en-US" sz="1700" dirty="0" err="1">
                <a:latin typeface="Times New Roman" panose="02020603050405020304" pitchFamily="18" charset="0"/>
                <a:cs typeface="Times New Roman" panose="02020603050405020304" pitchFamily="18" charset="0"/>
                <a:sym typeface="Arial" panose="020B0604020202090204"/>
              </a:rPr>
              <a:t>cGAN</a:t>
            </a:r>
            <a:r>
              <a:rPr lang="en-US" sz="1700" dirty="0">
                <a:latin typeface="Times New Roman" panose="02020603050405020304" pitchFamily="18" charset="0"/>
                <a:cs typeface="Times New Roman" panose="02020603050405020304" pitchFamily="18" charset="0"/>
                <a:sym typeface="Arial" panose="020B0604020202090204"/>
              </a:rPr>
              <a:t>) </a:t>
            </a:r>
            <a:r>
              <a:rPr lang="en-US" sz="1700" dirty="0" err="1">
                <a:latin typeface="Times New Roman" panose="02020603050405020304" pitchFamily="18" charset="0"/>
                <a:cs typeface="Times New Roman" panose="02020603050405020304" pitchFamily="18" charset="0"/>
                <a:sym typeface="Arial" panose="020B0604020202090204"/>
              </a:rPr>
              <a:t>để</a:t>
            </a:r>
            <a:r>
              <a:rPr lang="en-US" sz="1700" dirty="0">
                <a:latin typeface="Times New Roman" panose="02020603050405020304" pitchFamily="18" charset="0"/>
                <a:cs typeface="Times New Roman" panose="02020603050405020304" pitchFamily="18" charset="0"/>
                <a:sym typeface="Arial" panose="020B0604020202090204"/>
              </a:rPr>
              <a:t> </a:t>
            </a:r>
            <a:r>
              <a:rPr lang="en-US" sz="1700" dirty="0" err="1">
                <a:latin typeface="Times New Roman" panose="02020603050405020304" pitchFamily="18" charset="0"/>
                <a:cs typeface="Times New Roman" panose="02020603050405020304" pitchFamily="18" charset="0"/>
                <a:sym typeface="Arial" panose="020B0604020202090204"/>
              </a:rPr>
              <a:t>tìm</a:t>
            </a:r>
            <a:r>
              <a:rPr lang="en-US" sz="1700" dirty="0">
                <a:latin typeface="Times New Roman" panose="02020603050405020304" pitchFamily="18" charset="0"/>
                <a:cs typeface="Times New Roman" panose="02020603050405020304" pitchFamily="18" charset="0"/>
                <a:sym typeface="Arial" panose="020B0604020202090204"/>
              </a:rPr>
              <a:t> </a:t>
            </a:r>
            <a:r>
              <a:rPr lang="en-US" sz="1700" dirty="0" err="1">
                <a:latin typeface="Times New Roman" panose="02020603050405020304" pitchFamily="18" charset="0"/>
                <a:cs typeface="Times New Roman" panose="02020603050405020304" pitchFamily="18" charset="0"/>
                <a:sym typeface="Arial" panose="020B0604020202090204"/>
              </a:rPr>
              <a:t>hiểu</a:t>
            </a:r>
            <a:r>
              <a:rPr lang="en-US" sz="1700" dirty="0">
                <a:latin typeface="Times New Roman" panose="02020603050405020304" pitchFamily="18" charset="0"/>
                <a:cs typeface="Times New Roman" panose="02020603050405020304" pitchFamily="18" charset="0"/>
                <a:sym typeface="Arial" panose="020B0604020202090204"/>
              </a:rPr>
              <a:t> </a:t>
            </a:r>
            <a:r>
              <a:rPr lang="en-US" sz="1700" dirty="0" err="1">
                <a:latin typeface="Times New Roman" panose="02020603050405020304" pitchFamily="18" charset="0"/>
                <a:cs typeface="Times New Roman" panose="02020603050405020304" pitchFamily="18" charset="0"/>
                <a:sym typeface="Arial" panose="020B0604020202090204"/>
              </a:rPr>
              <a:t>ánh</a:t>
            </a:r>
            <a:r>
              <a:rPr lang="en-US" sz="1700" dirty="0">
                <a:latin typeface="Times New Roman" panose="02020603050405020304" pitchFamily="18" charset="0"/>
                <a:cs typeface="Times New Roman" panose="02020603050405020304" pitchFamily="18" charset="0"/>
                <a:sym typeface="Arial" panose="020B0604020202090204"/>
              </a:rPr>
              <a:t> </a:t>
            </a:r>
            <a:r>
              <a:rPr lang="en-US" sz="1700" dirty="0" err="1">
                <a:latin typeface="Times New Roman" panose="02020603050405020304" pitchFamily="18" charset="0"/>
                <a:cs typeface="Times New Roman" panose="02020603050405020304" pitchFamily="18" charset="0"/>
                <a:sym typeface="Arial" panose="020B0604020202090204"/>
              </a:rPr>
              <a:t>xạ</a:t>
            </a:r>
            <a:r>
              <a:rPr lang="en-US" sz="1700" dirty="0">
                <a:latin typeface="Times New Roman" panose="02020603050405020304" pitchFamily="18" charset="0"/>
                <a:cs typeface="Times New Roman" panose="02020603050405020304" pitchFamily="18" charset="0"/>
                <a:sym typeface="Arial" panose="020B0604020202090204"/>
              </a:rPr>
              <a:t> </a:t>
            </a:r>
            <a:r>
              <a:rPr lang="en-US" sz="1700" dirty="0" err="1">
                <a:latin typeface="Times New Roman" panose="02020603050405020304" pitchFamily="18" charset="0"/>
                <a:cs typeface="Times New Roman" panose="02020603050405020304" pitchFamily="18" charset="0"/>
                <a:sym typeface="Arial" panose="020B0604020202090204"/>
              </a:rPr>
              <a:t>từ</a:t>
            </a:r>
            <a:r>
              <a:rPr lang="en-US" sz="1700" dirty="0">
                <a:latin typeface="Times New Roman" panose="02020603050405020304" pitchFamily="18" charset="0"/>
                <a:cs typeface="Times New Roman" panose="02020603050405020304" pitchFamily="18" charset="0"/>
                <a:sym typeface="Arial" panose="020B0604020202090204"/>
              </a:rPr>
              <a:t> </a:t>
            </a:r>
            <a:r>
              <a:rPr lang="en-US" sz="1700" dirty="0" err="1">
                <a:latin typeface="Times New Roman" panose="02020603050405020304" pitchFamily="18" charset="0"/>
                <a:cs typeface="Times New Roman" panose="02020603050405020304" pitchFamily="18" charset="0"/>
                <a:sym typeface="Arial" panose="020B0604020202090204"/>
              </a:rPr>
              <a:t>hình</a:t>
            </a:r>
            <a:r>
              <a:rPr lang="en-US" sz="1700" dirty="0">
                <a:latin typeface="Times New Roman" panose="02020603050405020304" pitchFamily="18" charset="0"/>
                <a:cs typeface="Times New Roman" panose="02020603050405020304" pitchFamily="18" charset="0"/>
                <a:sym typeface="Arial" panose="020B0604020202090204"/>
              </a:rPr>
              <a:t> </a:t>
            </a:r>
            <a:r>
              <a:rPr lang="en-US" sz="1700" dirty="0" err="1">
                <a:latin typeface="Times New Roman" panose="02020603050405020304" pitchFamily="18" charset="0"/>
                <a:cs typeface="Times New Roman" panose="02020603050405020304" pitchFamily="18" charset="0"/>
                <a:sym typeface="Arial" panose="020B0604020202090204"/>
              </a:rPr>
              <a:t>ảnh</a:t>
            </a:r>
            <a:r>
              <a:rPr lang="en-US" sz="1700" dirty="0">
                <a:latin typeface="Times New Roman" panose="02020603050405020304" pitchFamily="18" charset="0"/>
                <a:cs typeface="Times New Roman" panose="02020603050405020304" pitchFamily="18" charset="0"/>
                <a:sym typeface="Arial" panose="020B0604020202090204"/>
              </a:rPr>
              <a:t> </a:t>
            </a:r>
            <a:r>
              <a:rPr lang="en-US" sz="1700" dirty="0" err="1">
                <a:latin typeface="Times New Roman" panose="02020603050405020304" pitchFamily="18" charset="0"/>
                <a:cs typeface="Times New Roman" panose="02020603050405020304" pitchFamily="18" charset="0"/>
                <a:sym typeface="Arial" panose="020B0604020202090204"/>
              </a:rPr>
              <a:t>đầu</a:t>
            </a:r>
            <a:r>
              <a:rPr lang="en-US" sz="1700" dirty="0">
                <a:latin typeface="Times New Roman" panose="02020603050405020304" pitchFamily="18" charset="0"/>
                <a:cs typeface="Times New Roman" panose="02020603050405020304" pitchFamily="18" charset="0"/>
                <a:sym typeface="Arial" panose="020B0604020202090204"/>
              </a:rPr>
              <a:t> </a:t>
            </a:r>
            <a:r>
              <a:rPr lang="en-US" sz="1700" dirty="0" err="1">
                <a:latin typeface="Times New Roman" panose="02020603050405020304" pitchFamily="18" charset="0"/>
                <a:cs typeface="Times New Roman" panose="02020603050405020304" pitchFamily="18" charset="0"/>
                <a:sym typeface="Arial" panose="020B0604020202090204"/>
              </a:rPr>
              <a:t>vào</a:t>
            </a:r>
            <a:r>
              <a:rPr lang="en-US" sz="1700" dirty="0">
                <a:latin typeface="Times New Roman" panose="02020603050405020304" pitchFamily="18" charset="0"/>
                <a:cs typeface="Times New Roman" panose="02020603050405020304" pitchFamily="18" charset="0"/>
                <a:sym typeface="Arial" panose="020B0604020202090204"/>
              </a:rPr>
              <a:t> sang </a:t>
            </a:r>
            <a:r>
              <a:rPr lang="en-US" sz="1700" dirty="0" err="1">
                <a:latin typeface="Times New Roman" panose="02020603050405020304" pitchFamily="18" charset="0"/>
                <a:cs typeface="Times New Roman" panose="02020603050405020304" pitchFamily="18" charset="0"/>
                <a:sym typeface="Arial" panose="020B0604020202090204"/>
              </a:rPr>
              <a:t>hình</a:t>
            </a:r>
            <a:r>
              <a:rPr lang="en-US" sz="1700" dirty="0">
                <a:latin typeface="Times New Roman" panose="02020603050405020304" pitchFamily="18" charset="0"/>
                <a:cs typeface="Times New Roman" panose="02020603050405020304" pitchFamily="18" charset="0"/>
                <a:sym typeface="Arial" panose="020B0604020202090204"/>
              </a:rPr>
              <a:t> </a:t>
            </a:r>
            <a:r>
              <a:rPr lang="en-US" sz="1700" dirty="0" err="1">
                <a:latin typeface="Times New Roman" panose="02020603050405020304" pitchFamily="18" charset="0"/>
                <a:cs typeface="Times New Roman" panose="02020603050405020304" pitchFamily="18" charset="0"/>
                <a:sym typeface="Arial" panose="020B0604020202090204"/>
              </a:rPr>
              <a:t>ảnh</a:t>
            </a:r>
            <a:r>
              <a:rPr lang="en-US" sz="1700" dirty="0">
                <a:latin typeface="Times New Roman" panose="02020603050405020304" pitchFamily="18" charset="0"/>
                <a:cs typeface="Times New Roman" panose="02020603050405020304" pitchFamily="18" charset="0"/>
                <a:sym typeface="Arial" panose="020B0604020202090204"/>
              </a:rPr>
              <a:t> </a:t>
            </a:r>
            <a:r>
              <a:rPr lang="en-US" sz="1700" dirty="0" err="1">
                <a:latin typeface="Times New Roman" panose="02020603050405020304" pitchFamily="18" charset="0"/>
                <a:cs typeface="Times New Roman" panose="02020603050405020304" pitchFamily="18" charset="0"/>
                <a:sym typeface="Arial" panose="020B0604020202090204"/>
              </a:rPr>
              <a:t>đầu</a:t>
            </a:r>
            <a:r>
              <a:rPr lang="en-US" sz="1700" dirty="0">
                <a:latin typeface="Times New Roman" panose="02020603050405020304" pitchFamily="18" charset="0"/>
                <a:cs typeface="Times New Roman" panose="02020603050405020304" pitchFamily="18" charset="0"/>
                <a:sym typeface="Arial" panose="020B0604020202090204"/>
              </a:rPr>
              <a:t> </a:t>
            </a:r>
            <a:r>
              <a:rPr lang="en-US" sz="1700" dirty="0" err="1">
                <a:latin typeface="Times New Roman" panose="02020603050405020304" pitchFamily="18" charset="0"/>
                <a:cs typeface="Times New Roman" panose="02020603050405020304" pitchFamily="18" charset="0"/>
                <a:sym typeface="Arial" panose="020B0604020202090204"/>
              </a:rPr>
              <a:t>ra.</a:t>
            </a:r>
            <a:endParaRPr lang="en-US" sz="1700" dirty="0">
              <a:latin typeface="Times New Roman" panose="02020603050405020304" pitchFamily="18" charset="0"/>
              <a:cs typeface="Times New Roman" panose="02020603050405020304" pitchFamily="18" charset="0"/>
              <a:sym typeface="Arial" panose="020B0604020202090204"/>
            </a:endParaRPr>
          </a:p>
          <a:p>
            <a:pPr algn="just">
              <a:lnSpc>
                <a:spcPct val="100000"/>
              </a:lnSpc>
            </a:pPr>
            <a:r>
              <a:rPr lang="en-GB" sz="1700" dirty="0" err="1">
                <a:latin typeface="Times New Roman" panose="02020603050405020304" pitchFamily="18" charset="0"/>
                <a:cs typeface="Times New Roman" panose="02020603050405020304" pitchFamily="18" charset="0"/>
                <a:sym typeface="Arial" panose="020B0604020202090204"/>
              </a:rPr>
              <a:t>Mô</a:t>
            </a:r>
            <a:r>
              <a:rPr lang="en-GB" sz="1700" dirty="0">
                <a:latin typeface="Times New Roman" panose="02020603050405020304" pitchFamily="18" charset="0"/>
                <a:cs typeface="Times New Roman" panose="02020603050405020304" pitchFamily="18" charset="0"/>
                <a:sym typeface="Arial" panose="020B0604020202090204"/>
              </a:rPr>
              <a:t> </a:t>
            </a:r>
            <a:r>
              <a:rPr lang="en-GB" sz="1700" dirty="0" err="1">
                <a:latin typeface="Times New Roman" panose="02020603050405020304" pitchFamily="18" charset="0"/>
                <a:cs typeface="Times New Roman" panose="02020603050405020304" pitchFamily="18" charset="0"/>
                <a:sym typeface="Arial" panose="020B0604020202090204"/>
              </a:rPr>
              <a:t>hình</a:t>
            </a:r>
            <a:r>
              <a:rPr lang="en-GB" sz="1700" dirty="0">
                <a:latin typeface="Times New Roman" panose="02020603050405020304" pitchFamily="18" charset="0"/>
                <a:cs typeface="Times New Roman" panose="02020603050405020304" pitchFamily="18" charset="0"/>
                <a:sym typeface="Arial" panose="020B0604020202090204"/>
              </a:rPr>
              <a:t> pix2pixx bao </a:t>
            </a:r>
            <a:r>
              <a:rPr lang="en-GB" sz="1700" dirty="0" err="1">
                <a:latin typeface="Times New Roman" panose="02020603050405020304" pitchFamily="18" charset="0"/>
                <a:cs typeface="Times New Roman" panose="02020603050405020304" pitchFamily="18" charset="0"/>
                <a:sym typeface="Arial" panose="020B0604020202090204"/>
              </a:rPr>
              <a:t>gồm</a:t>
            </a:r>
            <a:r>
              <a:rPr lang="en-GB" sz="1700" dirty="0">
                <a:latin typeface="Times New Roman" panose="02020603050405020304" pitchFamily="18" charset="0"/>
                <a:cs typeface="Times New Roman" panose="02020603050405020304" pitchFamily="18" charset="0"/>
                <a:sym typeface="Arial" panose="020B0604020202090204"/>
              </a:rPr>
              <a:t> a generator network and a discriminator network.</a:t>
            </a:r>
          </a:p>
        </p:txBody>
      </p:sp>
      <p:pic>
        <p:nvPicPr>
          <p:cNvPr id="5" name="Picture 4" descr="Diagram&#10;&#10;Description automatically generated">
            <a:extLst>
              <a:ext uri="{FF2B5EF4-FFF2-40B4-BE49-F238E27FC236}">
                <a16:creationId xmlns:a16="http://schemas.microsoft.com/office/drawing/2014/main" id="{231F5EC2-B700-1437-E257-4219AA3AEEA6}"/>
              </a:ext>
            </a:extLst>
          </p:cNvPr>
          <p:cNvPicPr>
            <a:picLocks noChangeAspect="1"/>
          </p:cNvPicPr>
          <p:nvPr/>
        </p:nvPicPr>
        <p:blipFill>
          <a:blip r:embed="rId3"/>
          <a:stretch>
            <a:fillRect/>
          </a:stretch>
        </p:blipFill>
        <p:spPr>
          <a:xfrm>
            <a:off x="-661233" y="2680293"/>
            <a:ext cx="4906844" cy="2106356"/>
          </a:xfrm>
          <a:prstGeom prst="rect">
            <a:avLst/>
          </a:prstGeom>
        </p:spPr>
      </p:pic>
      <p:pic>
        <p:nvPicPr>
          <p:cNvPr id="6" name="Picture 5" descr="Diagram&#10;&#10;Description automatically generated">
            <a:extLst>
              <a:ext uri="{FF2B5EF4-FFF2-40B4-BE49-F238E27FC236}">
                <a16:creationId xmlns:a16="http://schemas.microsoft.com/office/drawing/2014/main" id="{F185EDB9-55DC-8639-979F-39A6C1CF8F8E}"/>
              </a:ext>
            </a:extLst>
          </p:cNvPr>
          <p:cNvPicPr>
            <a:picLocks noChangeAspect="1"/>
          </p:cNvPicPr>
          <p:nvPr/>
        </p:nvPicPr>
        <p:blipFill>
          <a:blip r:embed="rId4"/>
          <a:stretch>
            <a:fillRect/>
          </a:stretch>
        </p:blipFill>
        <p:spPr>
          <a:xfrm>
            <a:off x="4026754" y="2573151"/>
            <a:ext cx="4906010" cy="2185670"/>
          </a:xfrm>
          <a:prstGeom prst="rect">
            <a:avLst/>
          </a:prstGeom>
        </p:spPr>
      </p:pic>
    </p:spTree>
    <p:extLst>
      <p:ext uri="{BB962C8B-B14F-4D97-AF65-F5344CB8AC3E}">
        <p14:creationId xmlns:p14="http://schemas.microsoft.com/office/powerpoint/2010/main" val="2186720850"/>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childTnLst>
                                </p:cTn>
                              </p:par>
                            </p:childTnLst>
                          </p:cTn>
                        </p:par>
                        <p:par>
                          <p:cTn id="9" fill="hold">
                            <p:stCondLst>
                              <p:cond delay="850"/>
                            </p:stCondLst>
                            <p:childTnLst>
                              <p:par>
                                <p:cTn id="10" presetID="47"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350"/>
                            </p:stCondLst>
                            <p:childTnLst>
                              <p:par>
                                <p:cTn id="16" presetID="22" presetClass="entr" presetSubtype="1"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up)">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 name="文本框 6"/>
          <p:cNvSpPr txBox="1"/>
          <p:nvPr/>
        </p:nvSpPr>
        <p:spPr>
          <a:xfrm>
            <a:off x="107504" y="1707654"/>
            <a:ext cx="6356612" cy="707886"/>
          </a:xfrm>
          <a:prstGeom prst="rect">
            <a:avLst/>
          </a:prstGeom>
          <a:noFill/>
        </p:spPr>
        <p:txBody>
          <a:bodyPr wrap="none" rtlCol="0">
            <a:spAutoFit/>
          </a:bodyPr>
          <a:lstStyle/>
          <a:p>
            <a:pPr algn="ctr"/>
            <a:r>
              <a:rPr lang="zh-CN" altLang="en-US" sz="4000" dirty="0">
                <a:solidFill>
                  <a:srgbClr val="EDAD00"/>
                </a:solidFill>
                <a:highlight>
                  <a:srgbClr val="000000"/>
                </a:highlight>
                <a:latin typeface="Times New Roman" panose="02020603050405020304" pitchFamily="18" charset="0"/>
                <a:ea typeface="Yeseva One" panose="00000500000000000000" charset="0"/>
                <a:cs typeface="Times New Roman" panose="02020603050405020304" pitchFamily="18" charset="0"/>
                <a:sym typeface="Arial" panose="020B0604020202090204"/>
              </a:rPr>
              <a:t>THANKS FOR WATCHING!</a:t>
            </a:r>
          </a:p>
        </p:txBody>
      </p:sp>
      <p:sp>
        <p:nvSpPr>
          <p:cNvPr id="11" name="文本框 10"/>
          <p:cNvSpPr txBox="1"/>
          <p:nvPr/>
        </p:nvSpPr>
        <p:spPr>
          <a:xfrm>
            <a:off x="416248" y="2596821"/>
            <a:ext cx="3715697" cy="369332"/>
          </a:xfrm>
          <a:prstGeom prst="rect">
            <a:avLst/>
          </a:prstGeom>
          <a:noFill/>
        </p:spPr>
        <p:txBody>
          <a:bodyPr wrap="none" rtlCol="0">
            <a:spAutoFit/>
          </a:bodyPr>
          <a:lstStyle/>
          <a:p>
            <a:pPr algn="ctr"/>
            <a:r>
              <a:rPr lang="zh-CN" altLang="en-US" dirty="0">
                <a:solidFill>
                  <a:srgbClr val="EDAD00"/>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DO YOU HAVE ANY QUESTIONS</a:t>
            </a:r>
            <a:r>
              <a:rPr lang="en-US" altLang="zh-CN" dirty="0">
                <a:solidFill>
                  <a:srgbClr val="EDAD00"/>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a:t>
            </a:r>
            <a:endParaRPr lang="zh-CN" altLang="en-US" dirty="0">
              <a:solidFill>
                <a:srgbClr val="EDAD00"/>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Tree>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1500" fill="hold"/>
                                        <p:tgtEl>
                                          <p:spTgt spid="7"/>
                                        </p:tgtEl>
                                        <p:attrNameLst>
                                          <p:attrName>ppt_w</p:attrName>
                                        </p:attrNameLst>
                                      </p:cBhvr>
                                      <p:tavLst>
                                        <p:tav tm="0">
                                          <p:val>
                                            <p:fltVal val="0"/>
                                          </p:val>
                                        </p:tav>
                                        <p:tav tm="100000">
                                          <p:val>
                                            <p:strVal val="#ppt_w"/>
                                          </p:val>
                                        </p:tav>
                                      </p:tavLst>
                                    </p:anim>
                                    <p:anim calcmode="lin" valueType="num">
                                      <p:cBhvr>
                                        <p:cTn id="8" dur="1500" fill="hold"/>
                                        <p:tgtEl>
                                          <p:spTgt spid="7"/>
                                        </p:tgtEl>
                                        <p:attrNameLst>
                                          <p:attrName>ppt_h</p:attrName>
                                        </p:attrNameLst>
                                      </p:cBhvr>
                                      <p:tavLst>
                                        <p:tav tm="0">
                                          <p:val>
                                            <p:fltVal val="0"/>
                                          </p:val>
                                        </p:tav>
                                        <p:tav tm="100000">
                                          <p:val>
                                            <p:strVal val="#ppt_h"/>
                                          </p:val>
                                        </p:tav>
                                      </p:tavLst>
                                    </p:anim>
                                    <p:anim calcmode="lin" valueType="num">
                                      <p:cBhvr>
                                        <p:cTn id="9" dur="1500" fill="hold"/>
                                        <p:tgtEl>
                                          <p:spTgt spid="7"/>
                                        </p:tgtEl>
                                        <p:attrNameLst>
                                          <p:attrName>style.rotation</p:attrName>
                                        </p:attrNameLst>
                                      </p:cBhvr>
                                      <p:tavLst>
                                        <p:tav tm="0">
                                          <p:val>
                                            <p:fltVal val="360"/>
                                          </p:val>
                                        </p:tav>
                                        <p:tav tm="100000">
                                          <p:val>
                                            <p:fltVal val="0"/>
                                          </p:val>
                                        </p:tav>
                                      </p:tavLst>
                                    </p:anim>
                                    <p:animEffect transition="in" filter="fade">
                                      <p:cBhvr>
                                        <p:cTn id="10" dur="1500"/>
                                        <p:tgtEl>
                                          <p:spTgt spid="7"/>
                                        </p:tgtEl>
                                      </p:cBhvr>
                                    </p:animEffect>
                                  </p:childTnLst>
                                </p:cTn>
                              </p:par>
                              <p:par>
                                <p:cTn id="11" presetID="23" presetClass="entr" presetSubtype="528" fill="hold" grpId="1" nodeType="with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500" fill="hold"/>
                                        <p:tgtEl>
                                          <p:spTgt spid="7"/>
                                        </p:tgtEl>
                                        <p:attrNameLst>
                                          <p:attrName>ppt_w</p:attrName>
                                        </p:attrNameLst>
                                      </p:cBhvr>
                                      <p:tavLst>
                                        <p:tav tm="0">
                                          <p:val>
                                            <p:fltVal val="0"/>
                                          </p:val>
                                        </p:tav>
                                        <p:tav tm="100000">
                                          <p:val>
                                            <p:strVal val="#ppt_w"/>
                                          </p:val>
                                        </p:tav>
                                      </p:tavLst>
                                    </p:anim>
                                    <p:anim calcmode="lin" valueType="num">
                                      <p:cBhvr>
                                        <p:cTn id="14" dur="1500" fill="hold"/>
                                        <p:tgtEl>
                                          <p:spTgt spid="7"/>
                                        </p:tgtEl>
                                        <p:attrNameLst>
                                          <p:attrName>ppt_h</p:attrName>
                                        </p:attrNameLst>
                                      </p:cBhvr>
                                      <p:tavLst>
                                        <p:tav tm="0">
                                          <p:val>
                                            <p:fltVal val="0"/>
                                          </p:val>
                                        </p:tav>
                                        <p:tav tm="100000">
                                          <p:val>
                                            <p:strVal val="#ppt_h"/>
                                          </p:val>
                                        </p:tav>
                                      </p:tavLst>
                                    </p:anim>
                                    <p:anim calcmode="lin" valueType="num">
                                      <p:cBhvr>
                                        <p:cTn id="15" dur="1500" fill="hold"/>
                                        <p:tgtEl>
                                          <p:spTgt spid="7"/>
                                        </p:tgtEl>
                                        <p:attrNameLst>
                                          <p:attrName>ppt_x</p:attrName>
                                        </p:attrNameLst>
                                      </p:cBhvr>
                                      <p:tavLst>
                                        <p:tav tm="0">
                                          <p:val>
                                            <p:fltVal val="0.5"/>
                                          </p:val>
                                        </p:tav>
                                        <p:tav tm="100000">
                                          <p:val>
                                            <p:strVal val="#ppt_x"/>
                                          </p:val>
                                        </p:tav>
                                      </p:tavLst>
                                    </p:anim>
                                    <p:anim calcmode="lin" valueType="num">
                                      <p:cBhvr>
                                        <p:cTn id="16" dur="1500" fill="hold"/>
                                        <p:tgtEl>
                                          <p:spTgt spid="7"/>
                                        </p:tgtEl>
                                        <p:attrNameLst>
                                          <p:attrName>ppt_y</p:attrName>
                                        </p:attrNameLst>
                                      </p:cBhvr>
                                      <p:tavLst>
                                        <p:tav tm="0">
                                          <p:val>
                                            <p:fltVal val="0.5"/>
                                          </p:val>
                                        </p:tav>
                                        <p:tav tm="100000">
                                          <p:val>
                                            <p:strVal val="#ppt_y"/>
                                          </p:val>
                                        </p:tav>
                                      </p:tavLst>
                                    </p:anim>
                                  </p:childTnLst>
                                </p:cTn>
                              </p:par>
                              <p:par>
                                <p:cTn id="17" presetID="10" presetClass="entr" presetSubtype="0" fill="hold" grpId="0" nodeType="withEffect">
                                  <p:stCondLst>
                                    <p:cond delay="30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1601" y="1203598"/>
            <a:ext cx="7200800" cy="3024336"/>
          </a:xfrm>
          <a:prstGeom prst="rect">
            <a:avLst/>
          </a:prstGeom>
          <a:solidFill>
            <a:srgbClr val="EDAD00"/>
          </a:solidFill>
          <a:ln>
            <a:solidFill>
              <a:srgbClr val="EDA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charset="0"/>
              <a:ea typeface="Yeseva One" panose="00000500000000000000" charset="0"/>
              <a:cs typeface="Yeseva One" panose="00000500000000000000" charset="0"/>
              <a:sym typeface="Arial" panose="020B0604020202090204"/>
            </a:endParaRPr>
          </a:p>
        </p:txBody>
      </p:sp>
      <p:sp>
        <p:nvSpPr>
          <p:cNvPr id="61" name="矩形 60"/>
          <p:cNvSpPr/>
          <p:nvPr/>
        </p:nvSpPr>
        <p:spPr>
          <a:xfrm>
            <a:off x="0" y="287284"/>
            <a:ext cx="3667125" cy="427091"/>
          </a:xfrm>
          <a:prstGeom prst="rect">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Yeseva One" panose="00000500000000000000" charset="0"/>
              <a:ea typeface="Yeseva One" panose="00000500000000000000" charset="0"/>
              <a:cs typeface="Yeseva One" panose="00000500000000000000" charset="0"/>
              <a:sym typeface="Arial" panose="020B0604020202090204"/>
            </a:endParaRPr>
          </a:p>
        </p:txBody>
      </p:sp>
      <p:sp>
        <p:nvSpPr>
          <p:cNvPr id="62" name="文本框 61"/>
          <p:cNvSpPr txBox="1"/>
          <p:nvPr/>
        </p:nvSpPr>
        <p:spPr>
          <a:xfrm>
            <a:off x="460178" y="298877"/>
            <a:ext cx="3044360" cy="415498"/>
          </a:xfrm>
          <a:prstGeom prst="rect">
            <a:avLst/>
          </a:prstGeom>
          <a:noFill/>
        </p:spPr>
        <p:txBody>
          <a:bodyPr wrap="none" rtlCol="0">
            <a:spAutoFit/>
            <a:scene3d>
              <a:camera prst="orthographicFront"/>
              <a:lightRig rig="threePt" dir="t"/>
            </a:scene3d>
            <a:sp3d contourW="12700"/>
          </a:bodyPr>
          <a:lstStyle/>
          <a:p>
            <a:r>
              <a:rPr lang="en-US" altLang="zh-CN"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THÀNH VIÊN NHÓM 4</a:t>
            </a:r>
            <a:endParaRPr lang="zh-CN" altLang="en-US"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graphicFrame>
        <p:nvGraphicFramePr>
          <p:cNvPr id="3" name="Table 3">
            <a:extLst>
              <a:ext uri="{FF2B5EF4-FFF2-40B4-BE49-F238E27FC236}">
                <a16:creationId xmlns:a16="http://schemas.microsoft.com/office/drawing/2014/main" id="{47431817-9480-3A8D-2CB6-56CBA511EEEF}"/>
              </a:ext>
            </a:extLst>
          </p:cNvPr>
          <p:cNvGraphicFramePr>
            <a:graphicFrameLocks noGrp="1"/>
          </p:cNvGraphicFramePr>
          <p:nvPr>
            <p:extLst>
              <p:ext uri="{D42A27DB-BD31-4B8C-83A1-F6EECF244321}">
                <p14:modId xmlns:p14="http://schemas.microsoft.com/office/powerpoint/2010/main" val="1955621701"/>
              </p:ext>
            </p:extLst>
          </p:nvPr>
        </p:nvGraphicFramePr>
        <p:xfrm>
          <a:off x="1079611" y="1347614"/>
          <a:ext cx="6984777" cy="2649896"/>
        </p:xfrm>
        <a:graphic>
          <a:graphicData uri="http://schemas.openxmlformats.org/drawingml/2006/table">
            <a:tbl>
              <a:tblPr firstRow="1" bandRow="1">
                <a:tableStyleId>{5940675A-B579-460E-94D1-54222C63F5DA}</a:tableStyleId>
              </a:tblPr>
              <a:tblGrid>
                <a:gridCol w="1044117">
                  <a:extLst>
                    <a:ext uri="{9D8B030D-6E8A-4147-A177-3AD203B41FA5}">
                      <a16:colId xmlns:a16="http://schemas.microsoft.com/office/drawing/2014/main" val="3202446502"/>
                    </a:ext>
                  </a:extLst>
                </a:gridCol>
                <a:gridCol w="3612401">
                  <a:extLst>
                    <a:ext uri="{9D8B030D-6E8A-4147-A177-3AD203B41FA5}">
                      <a16:colId xmlns:a16="http://schemas.microsoft.com/office/drawing/2014/main" val="1135041589"/>
                    </a:ext>
                  </a:extLst>
                </a:gridCol>
                <a:gridCol w="2328259">
                  <a:extLst>
                    <a:ext uri="{9D8B030D-6E8A-4147-A177-3AD203B41FA5}">
                      <a16:colId xmlns:a16="http://schemas.microsoft.com/office/drawing/2014/main" val="2300918129"/>
                    </a:ext>
                  </a:extLst>
                </a:gridCol>
              </a:tblGrid>
              <a:tr h="662474">
                <a:tc>
                  <a:txBody>
                    <a:bodyPr/>
                    <a:lstStyle/>
                    <a:p>
                      <a:pPr algn="ctr"/>
                      <a:r>
                        <a:rPr lang="en-US" sz="2000" b="1" dirty="0">
                          <a:latin typeface="Times New Roman" panose="02020603050405020304" pitchFamily="18" charset="0"/>
                          <a:cs typeface="Times New Roman" panose="02020603050405020304" pitchFamily="18" charset="0"/>
                        </a:rPr>
                        <a:t>STT</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HỌ VÀ TÊN</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MSV</a:t>
                      </a:r>
                    </a:p>
                  </a:txBody>
                  <a:tcPr anchor="ctr"/>
                </a:tc>
                <a:extLst>
                  <a:ext uri="{0D108BD9-81ED-4DB2-BD59-A6C34878D82A}">
                    <a16:rowId xmlns:a16="http://schemas.microsoft.com/office/drawing/2014/main" val="1669914937"/>
                  </a:ext>
                </a:extLst>
              </a:tr>
              <a:tr h="662474">
                <a:tc>
                  <a:txBody>
                    <a:bodyPr/>
                    <a:lstStyle/>
                    <a:p>
                      <a:pPr algn="ctr"/>
                      <a:r>
                        <a:rPr lang="en-US" sz="2000" b="1" dirty="0">
                          <a:latin typeface="Times New Roman" panose="02020603050405020304" pitchFamily="18" charset="0"/>
                          <a:cs typeface="Times New Roman" panose="02020603050405020304" pitchFamily="18" charset="0"/>
                        </a:rPr>
                        <a:t>1</a:t>
                      </a:r>
                    </a:p>
                  </a:txBody>
                  <a:tcPr anchor="ctr"/>
                </a:tc>
                <a:tc>
                  <a:txBody>
                    <a:bodyPr/>
                    <a:lstStyle/>
                    <a:p>
                      <a:pPr algn="ctr"/>
                      <a:r>
                        <a:rPr lang="en-US" sz="2000" dirty="0" err="1">
                          <a:latin typeface="Times New Roman" panose="02020603050405020304" pitchFamily="18" charset="0"/>
                          <a:cs typeface="Times New Roman" panose="02020603050405020304" pitchFamily="18" charset="0"/>
                        </a:rPr>
                        <a:t>Quách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Thiện</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a:t>
                      </a:r>
                    </a:p>
                  </a:txBody>
                  <a:tcPr anchor="ctr"/>
                </a:tc>
                <a:tc>
                  <a:txBody>
                    <a:bodyPr/>
                    <a:lstStyle/>
                    <a:p>
                      <a:pPr algn="ctr"/>
                      <a:r>
                        <a:rPr lang="en-US" sz="2000" dirty="0">
                          <a:latin typeface="Times New Roman" panose="02020603050405020304" pitchFamily="18" charset="0"/>
                          <a:cs typeface="Times New Roman" panose="02020603050405020304" pitchFamily="18" charset="0"/>
                        </a:rPr>
                        <a:t>20127041</a:t>
                      </a:r>
                    </a:p>
                  </a:txBody>
                  <a:tcPr anchor="ctr"/>
                </a:tc>
                <a:extLst>
                  <a:ext uri="{0D108BD9-81ED-4DB2-BD59-A6C34878D82A}">
                    <a16:rowId xmlns:a16="http://schemas.microsoft.com/office/drawing/2014/main" val="1877369470"/>
                  </a:ext>
                </a:extLst>
              </a:tr>
              <a:tr h="662474">
                <a:tc>
                  <a:txBody>
                    <a:bodyPr/>
                    <a:lstStyle/>
                    <a:p>
                      <a:pPr algn="ctr"/>
                      <a:r>
                        <a:rPr lang="en-US" sz="2000" b="1" dirty="0">
                          <a:latin typeface="Times New Roman" panose="02020603050405020304" pitchFamily="18" charset="0"/>
                          <a:cs typeface="Times New Roman" panose="02020603050405020304" pitchFamily="18" charset="0"/>
                        </a:rPr>
                        <a:t>2</a:t>
                      </a:r>
                    </a:p>
                  </a:txBody>
                  <a:tcPr anchor="ctr"/>
                </a:tc>
                <a:tc>
                  <a:txBody>
                    <a:bodyPr/>
                    <a:lstStyle/>
                    <a:p>
                      <a:pPr algn="ctr"/>
                      <a:r>
                        <a:rPr lang="en-US" sz="2000" dirty="0" err="1">
                          <a:latin typeface="Times New Roman" panose="02020603050405020304" pitchFamily="18" charset="0"/>
                          <a:cs typeface="Times New Roman" panose="02020603050405020304" pitchFamily="18" charset="0"/>
                        </a:rPr>
                        <a:t>Phùng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Nghĩa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Phúc</a:t>
                      </a:r>
                      <a:endParaRPr 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20127284</a:t>
                      </a:r>
                    </a:p>
                  </a:txBody>
                  <a:tcPr anchor="ctr"/>
                </a:tc>
                <a:extLst>
                  <a:ext uri="{0D108BD9-81ED-4DB2-BD59-A6C34878D82A}">
                    <a16:rowId xmlns:a16="http://schemas.microsoft.com/office/drawing/2014/main" val="505935663"/>
                  </a:ext>
                </a:extLst>
              </a:tr>
              <a:tr h="662474">
                <a:tc>
                  <a:txBody>
                    <a:bodyPr/>
                    <a:lstStyle/>
                    <a:p>
                      <a:pPr algn="ctr"/>
                      <a:r>
                        <a:rPr lang="en-US" sz="2000" b="1" dirty="0">
                          <a:latin typeface="Times New Roman" panose="02020603050405020304" pitchFamily="18" charset="0"/>
                          <a:cs typeface="Times New Roman" panose="02020603050405020304" pitchFamily="18" charset="0"/>
                        </a:rPr>
                        <a:t>3</a:t>
                      </a:r>
                    </a:p>
                  </a:txBody>
                  <a:tcPr anchor="ctr"/>
                </a:tc>
                <a:tc>
                  <a:txBody>
                    <a:bodyPr/>
                    <a:lstStyle/>
                    <a:p>
                      <a:pPr algn="ctr"/>
                      <a:r>
                        <a:rPr lang="en-US" sz="2000" dirty="0" err="1">
                          <a:latin typeface="Times New Roman" panose="02020603050405020304" pitchFamily="18" charset="0"/>
                          <a:cs typeface="Times New Roman" panose="02020603050405020304" pitchFamily="18" charset="0"/>
                        </a:rPr>
                        <a:t>Giang</a:t>
                      </a:r>
                      <a:r>
                        <a:rPr lang="en-US" sz="2000" dirty="0">
                          <a:latin typeface="Times New Roman" panose="02020603050405020304" pitchFamily="18" charset="0"/>
                          <a:cs typeface="Times New Roman" panose="02020603050405020304" pitchFamily="18" charset="0"/>
                        </a:rPr>
                        <a:t> Gia </a:t>
                      </a:r>
                      <a:r>
                        <a:rPr lang="en-US" sz="2000" dirty="0" err="1">
                          <a:latin typeface="Times New Roman" panose="02020603050405020304" pitchFamily="18" charset="0"/>
                          <a:cs typeface="Times New Roman" panose="02020603050405020304" pitchFamily="18" charset="0"/>
                        </a:rPr>
                        <a:t>Bảo</a:t>
                      </a:r>
                      <a:endParaRPr 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20127446</a:t>
                      </a:r>
                    </a:p>
                  </a:txBody>
                  <a:tcPr anchor="ctr"/>
                </a:tc>
                <a:extLst>
                  <a:ext uri="{0D108BD9-81ED-4DB2-BD59-A6C34878D82A}">
                    <a16:rowId xmlns:a16="http://schemas.microsoft.com/office/drawing/2014/main" val="1957247380"/>
                  </a:ext>
                </a:extLst>
              </a:tr>
            </a:tbl>
          </a:graphicData>
        </a:graphic>
      </p:graphicFrame>
    </p:spTree>
    <p:extLst>
      <p:ext uri="{BB962C8B-B14F-4D97-AF65-F5344CB8AC3E}">
        <p14:creationId xmlns:p14="http://schemas.microsoft.com/office/powerpoint/2010/main" val="750718667"/>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checkerboard(across)">
                                      <p:cBhvr>
                                        <p:cTn id="7" dur="500"/>
                                        <p:tgtEl>
                                          <p:spTgt spid="62"/>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checkerboard(across)">
                                      <p:cBhvr>
                                        <p:cTn id="11" dur="500"/>
                                        <p:tgtEl>
                                          <p:spTgt spid="61"/>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3000" r="-33000"/>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067944" y="1491631"/>
            <a:ext cx="3602192" cy="344650"/>
            <a:chOff x="5044502" y="1491631"/>
            <a:chExt cx="3602192" cy="344650"/>
          </a:xfrm>
        </p:grpSpPr>
        <p:sp>
          <p:nvSpPr>
            <p:cNvPr id="12" name="KSO_Shape"/>
            <p:cNvSpPr/>
            <p:nvPr/>
          </p:nvSpPr>
          <p:spPr>
            <a:xfrm>
              <a:off x="5044502" y="1491631"/>
              <a:ext cx="471502" cy="271358"/>
            </a:xfrm>
            <a:prstGeom prst="homePlate">
              <a:avLst>
                <a:gd name="adj" fmla="val 32249"/>
              </a:avLst>
            </a:prstGeom>
            <a:solidFill>
              <a:srgbClr val="EDAD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dist" eaLnBrk="1" fontAlgn="auto" hangingPunct="1">
                <a:spcBef>
                  <a:spcPts val="0"/>
                </a:spcBef>
                <a:spcAft>
                  <a:spcPts val="0"/>
                </a:spcAft>
                <a:defRPr/>
              </a:pPr>
              <a:endParaRPr lang="zh-CN" altLang="en-US" sz="700" b="1" dirty="0">
                <a:solidFill>
                  <a:schemeClr val="tx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16" name="TextBox 88"/>
            <p:cNvSpPr txBox="1"/>
            <p:nvPr/>
          </p:nvSpPr>
          <p:spPr>
            <a:xfrm>
              <a:off x="5665311" y="1497727"/>
              <a:ext cx="2403527" cy="338554"/>
            </a:xfrm>
            <a:prstGeom prst="rect">
              <a:avLst/>
            </a:prstGeom>
            <a:noFill/>
          </p:spPr>
          <p:txBody>
            <a:bodyPr wrap="square" rtlCol="0">
              <a:spAutoFit/>
            </a:bodyPr>
            <a:lstStyle/>
            <a:p>
              <a:pPr fontAlgn="base">
                <a:spcBef>
                  <a:spcPct val="0"/>
                </a:spcBef>
                <a:spcAft>
                  <a:spcPct val="0"/>
                </a:spcAft>
                <a:buFont typeface="Arial" panose="020B0604020202090204" pitchFamily="34" charset="0"/>
                <a:buNone/>
              </a:pPr>
              <a:r>
                <a:rPr lang="en-US" altLang="zh-CN" sz="16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PHÂN TÍCH ĐỀ BÀI</a:t>
              </a:r>
              <a:endParaRPr lang="zh-CN" altLang="en-US" sz="1600" b="1"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cxnSp>
          <p:nvCxnSpPr>
            <p:cNvPr id="19" name="直接连接符 18"/>
            <p:cNvCxnSpPr/>
            <p:nvPr/>
          </p:nvCxnSpPr>
          <p:spPr>
            <a:xfrm>
              <a:off x="5578503" y="1776393"/>
              <a:ext cx="3068191" cy="0"/>
            </a:xfrm>
            <a:prstGeom prst="line">
              <a:avLst/>
            </a:prstGeom>
            <a:ln>
              <a:solidFill>
                <a:srgbClr val="3A3A3A"/>
              </a:solidFill>
              <a:prstDash val="dash"/>
            </a:ln>
          </p:spPr>
          <p:style>
            <a:lnRef idx="1">
              <a:schemeClr val="accent1"/>
            </a:lnRef>
            <a:fillRef idx="0">
              <a:schemeClr val="accent1"/>
            </a:fillRef>
            <a:effectRef idx="0">
              <a:schemeClr val="accent1"/>
            </a:effectRef>
            <a:fontRef idx="minor">
              <a:schemeClr val="tx1"/>
            </a:fontRef>
          </p:style>
        </p:cxnSp>
        <p:sp>
          <p:nvSpPr>
            <p:cNvPr id="29" name="TextBox 88"/>
            <p:cNvSpPr txBox="1"/>
            <p:nvPr/>
          </p:nvSpPr>
          <p:spPr>
            <a:xfrm>
              <a:off x="5070967" y="1491631"/>
              <a:ext cx="338554" cy="276999"/>
            </a:xfrm>
            <a:prstGeom prst="rect">
              <a:avLst/>
            </a:prstGeom>
            <a:noFill/>
          </p:spPr>
          <p:txBody>
            <a:bodyPr wrap="none" rtlCol="0">
              <a:spAutoFit/>
            </a:bodyPr>
            <a:lstStyle/>
            <a:p>
              <a:pPr algn="dist" fontAlgn="base">
                <a:spcBef>
                  <a:spcPct val="0"/>
                </a:spcBef>
                <a:spcAft>
                  <a:spcPct val="0"/>
                </a:spcAft>
                <a:buFont typeface="Arial" panose="020B0604020202090204" pitchFamily="34" charset="0"/>
                <a:buNone/>
              </a:pPr>
              <a:r>
                <a:rPr lang="en-US" altLang="zh-CN" sz="12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01</a:t>
              </a:r>
              <a:endParaRPr lang="zh-CN" altLang="en-US" sz="1200" b="1"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grpSp>
      <p:grpSp>
        <p:nvGrpSpPr>
          <p:cNvPr id="3" name="组合 2"/>
          <p:cNvGrpSpPr/>
          <p:nvPr/>
        </p:nvGrpSpPr>
        <p:grpSpPr>
          <a:xfrm>
            <a:off x="4067944" y="2000922"/>
            <a:ext cx="3602194" cy="338554"/>
            <a:chOff x="5044502" y="2000922"/>
            <a:chExt cx="3602194" cy="338554"/>
          </a:xfrm>
        </p:grpSpPr>
        <p:sp>
          <p:nvSpPr>
            <p:cNvPr id="13" name="KSO_Shape"/>
            <p:cNvSpPr/>
            <p:nvPr/>
          </p:nvSpPr>
          <p:spPr>
            <a:xfrm>
              <a:off x="5044502" y="2015606"/>
              <a:ext cx="471502" cy="271358"/>
            </a:xfrm>
            <a:prstGeom prst="homePlate">
              <a:avLst>
                <a:gd name="adj" fmla="val 32249"/>
              </a:avLst>
            </a:prstGeom>
            <a:solidFill>
              <a:srgbClr val="EDAD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dist" eaLnBrk="1" fontAlgn="auto" hangingPunct="1">
                <a:spcBef>
                  <a:spcPts val="0"/>
                </a:spcBef>
                <a:spcAft>
                  <a:spcPts val="0"/>
                </a:spcAft>
                <a:defRPr/>
              </a:pPr>
              <a:endParaRPr lang="zh-CN" altLang="en-US" sz="700" b="1" dirty="0">
                <a:solidFill>
                  <a:schemeClr val="tx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2" name="TextBox 108"/>
            <p:cNvSpPr txBox="1"/>
            <p:nvPr/>
          </p:nvSpPr>
          <p:spPr>
            <a:xfrm>
              <a:off x="5665312" y="2000922"/>
              <a:ext cx="2763566" cy="338554"/>
            </a:xfrm>
            <a:prstGeom prst="rect">
              <a:avLst/>
            </a:prstGeom>
            <a:noFill/>
          </p:spPr>
          <p:txBody>
            <a:bodyPr wrap="square" rtlCol="0">
              <a:spAutoFit/>
            </a:bodyPr>
            <a:lstStyle/>
            <a:p>
              <a:pPr fontAlgn="base">
                <a:spcBef>
                  <a:spcPct val="0"/>
                </a:spcBef>
                <a:spcAft>
                  <a:spcPct val="0"/>
                </a:spcAft>
                <a:buFont typeface="Arial" panose="020B0604020202090204" pitchFamily="34" charset="0"/>
                <a:buNone/>
              </a:pPr>
              <a:r>
                <a:rPr lang="en-US" altLang="zh-CN" sz="16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ĐỘNG LỰC NGHIÊN CỨU</a:t>
              </a:r>
              <a:endParaRPr lang="zh-CN" altLang="en-US" sz="1600" b="1"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cxnSp>
          <p:nvCxnSpPr>
            <p:cNvPr id="23" name="直接连接符 22"/>
            <p:cNvCxnSpPr/>
            <p:nvPr/>
          </p:nvCxnSpPr>
          <p:spPr>
            <a:xfrm>
              <a:off x="5578504" y="2287716"/>
              <a:ext cx="3068192" cy="0"/>
            </a:xfrm>
            <a:prstGeom prst="line">
              <a:avLst/>
            </a:prstGeom>
            <a:ln>
              <a:solidFill>
                <a:srgbClr val="3A3A3A"/>
              </a:solidFill>
              <a:prstDash val="dash"/>
            </a:ln>
          </p:spPr>
          <p:style>
            <a:lnRef idx="1">
              <a:schemeClr val="accent1"/>
            </a:lnRef>
            <a:fillRef idx="0">
              <a:schemeClr val="accent1"/>
            </a:fillRef>
            <a:effectRef idx="0">
              <a:schemeClr val="accent1"/>
            </a:effectRef>
            <a:fontRef idx="minor">
              <a:schemeClr val="tx1"/>
            </a:fontRef>
          </p:style>
        </p:cxnSp>
        <p:sp>
          <p:nvSpPr>
            <p:cNvPr id="30" name="TextBox 88"/>
            <p:cNvSpPr txBox="1"/>
            <p:nvPr/>
          </p:nvSpPr>
          <p:spPr>
            <a:xfrm>
              <a:off x="5070967" y="2021937"/>
              <a:ext cx="338554" cy="276999"/>
            </a:xfrm>
            <a:prstGeom prst="rect">
              <a:avLst/>
            </a:prstGeom>
            <a:noFill/>
          </p:spPr>
          <p:txBody>
            <a:bodyPr wrap="none" rtlCol="0">
              <a:spAutoFit/>
            </a:bodyPr>
            <a:lstStyle/>
            <a:p>
              <a:pPr algn="dist" fontAlgn="base">
                <a:spcBef>
                  <a:spcPct val="0"/>
                </a:spcBef>
                <a:spcAft>
                  <a:spcPct val="0"/>
                </a:spcAft>
                <a:buFont typeface="Arial" panose="020B0604020202090204" pitchFamily="34" charset="0"/>
                <a:buNone/>
              </a:pPr>
              <a:r>
                <a:rPr lang="en-US" altLang="zh-CN" sz="12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02</a:t>
              </a:r>
              <a:endParaRPr lang="zh-CN" altLang="en-US" sz="1200" b="1"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grpSp>
      <p:grpSp>
        <p:nvGrpSpPr>
          <p:cNvPr id="4" name="组合 3"/>
          <p:cNvGrpSpPr/>
          <p:nvPr/>
        </p:nvGrpSpPr>
        <p:grpSpPr>
          <a:xfrm>
            <a:off x="4067944" y="2505184"/>
            <a:ext cx="3602193" cy="338554"/>
            <a:chOff x="5044502" y="2505184"/>
            <a:chExt cx="3602193" cy="338554"/>
          </a:xfrm>
        </p:grpSpPr>
        <p:sp>
          <p:nvSpPr>
            <p:cNvPr id="14" name="KSO_Shape"/>
            <p:cNvSpPr/>
            <p:nvPr/>
          </p:nvSpPr>
          <p:spPr>
            <a:xfrm>
              <a:off x="5044502" y="2540647"/>
              <a:ext cx="471502" cy="271358"/>
            </a:xfrm>
            <a:prstGeom prst="homePlate">
              <a:avLst>
                <a:gd name="adj" fmla="val 32249"/>
              </a:avLst>
            </a:prstGeom>
            <a:solidFill>
              <a:srgbClr val="EDAD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dist" eaLnBrk="1" fontAlgn="auto" hangingPunct="1">
                <a:spcBef>
                  <a:spcPts val="0"/>
                </a:spcBef>
                <a:spcAft>
                  <a:spcPts val="0"/>
                </a:spcAft>
                <a:defRPr/>
              </a:pPr>
              <a:endParaRPr lang="zh-CN" altLang="en-US" sz="700" b="1" dirty="0">
                <a:solidFill>
                  <a:schemeClr val="tx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6" name="TextBox 115"/>
            <p:cNvSpPr txBox="1"/>
            <p:nvPr/>
          </p:nvSpPr>
          <p:spPr>
            <a:xfrm>
              <a:off x="5670569" y="2505184"/>
              <a:ext cx="2398269" cy="338554"/>
            </a:xfrm>
            <a:prstGeom prst="rect">
              <a:avLst/>
            </a:prstGeom>
            <a:noFill/>
          </p:spPr>
          <p:txBody>
            <a:bodyPr wrap="square" rtlCol="0">
              <a:spAutoFit/>
            </a:bodyPr>
            <a:lstStyle/>
            <a:p>
              <a:pPr fontAlgn="base">
                <a:spcBef>
                  <a:spcPct val="0"/>
                </a:spcBef>
                <a:spcAft>
                  <a:spcPct val="0"/>
                </a:spcAft>
                <a:buFont typeface="Arial" panose="020B0604020202090204" pitchFamily="34" charset="0"/>
                <a:buNone/>
              </a:pPr>
              <a:r>
                <a:rPr lang="en-US" altLang="zh-CN" sz="16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PHÁT BIỂU BÀI TOÁN</a:t>
              </a:r>
              <a:endParaRPr lang="zh-CN" altLang="en-US" sz="1600" b="1"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cxnSp>
          <p:nvCxnSpPr>
            <p:cNvPr id="27" name="直接连接符 26"/>
            <p:cNvCxnSpPr/>
            <p:nvPr/>
          </p:nvCxnSpPr>
          <p:spPr>
            <a:xfrm>
              <a:off x="5578503" y="2796926"/>
              <a:ext cx="3068192" cy="0"/>
            </a:xfrm>
            <a:prstGeom prst="line">
              <a:avLst/>
            </a:prstGeom>
            <a:ln>
              <a:solidFill>
                <a:srgbClr val="3A3A3A"/>
              </a:solidFill>
              <a:prstDash val="dash"/>
            </a:ln>
          </p:spPr>
          <p:style>
            <a:lnRef idx="1">
              <a:schemeClr val="accent1"/>
            </a:lnRef>
            <a:fillRef idx="0">
              <a:schemeClr val="accent1"/>
            </a:fillRef>
            <a:effectRef idx="0">
              <a:schemeClr val="accent1"/>
            </a:effectRef>
            <a:fontRef idx="minor">
              <a:schemeClr val="tx1"/>
            </a:fontRef>
          </p:style>
        </p:cxnSp>
        <p:sp>
          <p:nvSpPr>
            <p:cNvPr id="31" name="TextBox 88"/>
            <p:cNvSpPr txBox="1"/>
            <p:nvPr/>
          </p:nvSpPr>
          <p:spPr>
            <a:xfrm>
              <a:off x="5070967" y="2539504"/>
              <a:ext cx="338554" cy="276999"/>
            </a:xfrm>
            <a:prstGeom prst="rect">
              <a:avLst/>
            </a:prstGeom>
            <a:noFill/>
          </p:spPr>
          <p:txBody>
            <a:bodyPr wrap="none" rtlCol="0">
              <a:spAutoFit/>
            </a:bodyPr>
            <a:lstStyle/>
            <a:p>
              <a:pPr algn="dist" fontAlgn="base">
                <a:spcBef>
                  <a:spcPct val="0"/>
                </a:spcBef>
                <a:spcAft>
                  <a:spcPct val="0"/>
                </a:spcAft>
                <a:buFont typeface="Arial" panose="020B0604020202090204" pitchFamily="34" charset="0"/>
                <a:buNone/>
              </a:pPr>
              <a:r>
                <a:rPr lang="en-US" altLang="zh-CN" sz="12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03</a:t>
              </a:r>
              <a:endParaRPr lang="zh-CN" altLang="en-US" sz="1200" b="1"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grpSp>
      <p:grpSp>
        <p:nvGrpSpPr>
          <p:cNvPr id="5" name="组合 4"/>
          <p:cNvGrpSpPr/>
          <p:nvPr/>
        </p:nvGrpSpPr>
        <p:grpSpPr>
          <a:xfrm>
            <a:off x="4067944" y="3038342"/>
            <a:ext cx="4285544" cy="338554"/>
            <a:chOff x="5044502" y="2994947"/>
            <a:chExt cx="4285544" cy="338554"/>
          </a:xfrm>
        </p:grpSpPr>
        <p:sp>
          <p:nvSpPr>
            <p:cNvPr id="32" name="KSO_Shape"/>
            <p:cNvSpPr/>
            <p:nvPr/>
          </p:nvSpPr>
          <p:spPr>
            <a:xfrm>
              <a:off x="5044502" y="3030410"/>
              <a:ext cx="471502" cy="271358"/>
            </a:xfrm>
            <a:prstGeom prst="homePlate">
              <a:avLst>
                <a:gd name="adj" fmla="val 32249"/>
              </a:avLst>
            </a:prstGeom>
            <a:solidFill>
              <a:srgbClr val="EDAD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dist" eaLnBrk="1" fontAlgn="auto" hangingPunct="1">
                <a:spcBef>
                  <a:spcPts val="0"/>
                </a:spcBef>
                <a:spcAft>
                  <a:spcPts val="0"/>
                </a:spcAft>
                <a:defRPr/>
              </a:pPr>
              <a:endParaRPr lang="zh-CN" altLang="en-US" sz="700" b="1" dirty="0">
                <a:solidFill>
                  <a:schemeClr val="tx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34" name="TextBox 115"/>
            <p:cNvSpPr txBox="1"/>
            <p:nvPr/>
          </p:nvSpPr>
          <p:spPr>
            <a:xfrm>
              <a:off x="5670569" y="2994947"/>
              <a:ext cx="3659477" cy="338554"/>
            </a:xfrm>
            <a:prstGeom prst="rect">
              <a:avLst/>
            </a:prstGeom>
            <a:noFill/>
          </p:spPr>
          <p:txBody>
            <a:bodyPr wrap="square" rtlCol="0">
              <a:spAutoFit/>
            </a:bodyPr>
            <a:lstStyle/>
            <a:p>
              <a:pPr fontAlgn="base">
                <a:spcBef>
                  <a:spcPct val="0"/>
                </a:spcBef>
                <a:spcAft>
                  <a:spcPct val="0"/>
                </a:spcAft>
                <a:buFont typeface="Arial" panose="020B0604020202090204" pitchFamily="34" charset="0"/>
                <a:buNone/>
              </a:pPr>
              <a:r>
                <a:rPr lang="en-US" altLang="zh-CN" sz="16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IMAGE-TO-IMAGE TRANSLATION</a:t>
              </a:r>
            </a:p>
          </p:txBody>
        </p:sp>
        <p:cxnSp>
          <p:nvCxnSpPr>
            <p:cNvPr id="35" name="直接连接符 34"/>
            <p:cNvCxnSpPr/>
            <p:nvPr/>
          </p:nvCxnSpPr>
          <p:spPr>
            <a:xfrm>
              <a:off x="5578503" y="3286689"/>
              <a:ext cx="3068192" cy="0"/>
            </a:xfrm>
            <a:prstGeom prst="line">
              <a:avLst/>
            </a:prstGeom>
            <a:ln>
              <a:solidFill>
                <a:srgbClr val="3A3A3A"/>
              </a:solidFill>
              <a:prstDash val="dash"/>
            </a:ln>
          </p:spPr>
          <p:style>
            <a:lnRef idx="1">
              <a:schemeClr val="accent1"/>
            </a:lnRef>
            <a:fillRef idx="0">
              <a:schemeClr val="accent1"/>
            </a:fillRef>
            <a:effectRef idx="0">
              <a:schemeClr val="accent1"/>
            </a:effectRef>
            <a:fontRef idx="minor">
              <a:schemeClr val="tx1"/>
            </a:fontRef>
          </p:style>
        </p:cxnSp>
        <p:sp>
          <p:nvSpPr>
            <p:cNvPr id="37" name="TextBox 88"/>
            <p:cNvSpPr txBox="1"/>
            <p:nvPr/>
          </p:nvSpPr>
          <p:spPr>
            <a:xfrm>
              <a:off x="5070967" y="3029267"/>
              <a:ext cx="338554" cy="276999"/>
            </a:xfrm>
            <a:prstGeom prst="rect">
              <a:avLst/>
            </a:prstGeom>
            <a:noFill/>
          </p:spPr>
          <p:txBody>
            <a:bodyPr wrap="none" rtlCol="0">
              <a:spAutoFit/>
            </a:bodyPr>
            <a:lstStyle/>
            <a:p>
              <a:pPr algn="dist" fontAlgn="base">
                <a:spcBef>
                  <a:spcPct val="0"/>
                </a:spcBef>
                <a:spcAft>
                  <a:spcPct val="0"/>
                </a:spcAft>
                <a:buFont typeface="Arial" panose="020B0604020202090204" pitchFamily="34" charset="0"/>
                <a:buNone/>
              </a:pPr>
              <a:r>
                <a:rPr lang="en-US" altLang="zh-CN" sz="12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04</a:t>
              </a:r>
              <a:endParaRPr lang="zh-CN" altLang="en-US" sz="1200" b="1"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grpSp>
      <p:sp>
        <p:nvSpPr>
          <p:cNvPr id="45" name="文本框 44"/>
          <p:cNvSpPr txBox="1"/>
          <p:nvPr/>
        </p:nvSpPr>
        <p:spPr>
          <a:xfrm>
            <a:off x="1627862" y="1318895"/>
            <a:ext cx="553998" cy="1764665"/>
          </a:xfrm>
          <a:prstGeom prst="rect">
            <a:avLst/>
          </a:prstGeom>
          <a:noFill/>
        </p:spPr>
        <p:txBody>
          <a:bodyPr vert="eaVert" wrap="square" rtlCol="0">
            <a:spAutoFit/>
          </a:bodyPr>
          <a:lstStyle/>
          <a:p>
            <a:pPr algn="ctr"/>
            <a:r>
              <a:rPr lang="en-US" altLang="zh-CN" sz="2400" dirty="0">
                <a:solidFill>
                  <a:srgbClr val="EDAD00"/>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NỘI DUNG</a:t>
            </a:r>
          </a:p>
        </p:txBody>
      </p:sp>
      <p:grpSp>
        <p:nvGrpSpPr>
          <p:cNvPr id="10" name="组合 9"/>
          <p:cNvGrpSpPr/>
          <p:nvPr/>
        </p:nvGrpSpPr>
        <p:grpSpPr>
          <a:xfrm>
            <a:off x="790512" y="1086679"/>
            <a:ext cx="2739667" cy="2229104"/>
            <a:chOff x="790512" y="1086679"/>
            <a:chExt cx="2739667" cy="2229104"/>
          </a:xfrm>
        </p:grpSpPr>
        <p:sp>
          <p:nvSpPr>
            <p:cNvPr id="7" name="椭圆 6"/>
            <p:cNvSpPr/>
            <p:nvPr/>
          </p:nvSpPr>
          <p:spPr>
            <a:xfrm>
              <a:off x="790512" y="1086679"/>
              <a:ext cx="2229104" cy="2229104"/>
            </a:xfrm>
            <a:prstGeom prst="ellipse">
              <a:avLst/>
            </a:prstGeom>
            <a:noFill/>
            <a:ln>
              <a:solidFill>
                <a:srgbClr val="EDA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9" name="矩形 8"/>
            <p:cNvSpPr/>
            <p:nvPr/>
          </p:nvSpPr>
          <p:spPr>
            <a:xfrm>
              <a:off x="2555776" y="1651615"/>
              <a:ext cx="792088" cy="200055"/>
            </a:xfrm>
            <a:prstGeom prst="rect">
              <a:avLst/>
            </a:prstGeom>
            <a:solidFill>
              <a:srgbClr val="FBF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39" name="矩形 38"/>
            <p:cNvSpPr/>
            <p:nvPr/>
          </p:nvSpPr>
          <p:spPr>
            <a:xfrm>
              <a:off x="2738091" y="2101203"/>
              <a:ext cx="792088" cy="200055"/>
            </a:xfrm>
            <a:prstGeom prst="rect">
              <a:avLst/>
            </a:prstGeom>
            <a:solidFill>
              <a:srgbClr val="FBF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46" name="矩形 45"/>
            <p:cNvSpPr/>
            <p:nvPr/>
          </p:nvSpPr>
          <p:spPr>
            <a:xfrm>
              <a:off x="2509068" y="2659072"/>
              <a:ext cx="792088" cy="200055"/>
            </a:xfrm>
            <a:prstGeom prst="rect">
              <a:avLst/>
            </a:prstGeom>
            <a:solidFill>
              <a:srgbClr val="FCF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grpSp>
    </p:spTree>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500"/>
                                        <p:tgtEl>
                                          <p:spTgt spid="10"/>
                                        </p:tgtEl>
                                      </p:cBhvr>
                                    </p:animEffect>
                                  </p:childTnLst>
                                </p:cTn>
                              </p:par>
                              <p:par>
                                <p:cTn id="8" presetID="42" presetClass="entr" presetSubtype="0" fill="hold" grpId="0" nodeType="withEffect">
                                  <p:stCondLst>
                                    <p:cond delay="130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anim calcmode="lin" valueType="num">
                                      <p:cBhvr>
                                        <p:cTn id="11" dur="500" fill="hold"/>
                                        <p:tgtEl>
                                          <p:spTgt spid="45"/>
                                        </p:tgtEl>
                                        <p:attrNameLst>
                                          <p:attrName>ppt_x</p:attrName>
                                        </p:attrNameLst>
                                      </p:cBhvr>
                                      <p:tavLst>
                                        <p:tav tm="0">
                                          <p:val>
                                            <p:strVal val="#ppt_x"/>
                                          </p:val>
                                        </p:tav>
                                        <p:tav tm="100000">
                                          <p:val>
                                            <p:strVal val="#ppt_x"/>
                                          </p:val>
                                        </p:tav>
                                      </p:tavLst>
                                    </p:anim>
                                    <p:anim calcmode="lin" valueType="num">
                                      <p:cBhvr>
                                        <p:cTn id="12" dur="500" fill="hold"/>
                                        <p:tgtEl>
                                          <p:spTgt spid="45"/>
                                        </p:tgtEl>
                                        <p:attrNameLst>
                                          <p:attrName>ppt_y</p:attrName>
                                        </p:attrNameLst>
                                      </p:cBhvr>
                                      <p:tavLst>
                                        <p:tav tm="0">
                                          <p:val>
                                            <p:strVal val="#ppt_y+.1"/>
                                          </p:val>
                                        </p:tav>
                                        <p:tav tm="100000">
                                          <p:val>
                                            <p:strVal val="#ppt_y"/>
                                          </p:val>
                                        </p:tav>
                                      </p:tavLst>
                                    </p:anim>
                                  </p:childTnLst>
                                </p:cTn>
                              </p:par>
                            </p:childTnLst>
                          </p:cTn>
                        </p:par>
                        <p:par>
                          <p:cTn id="13" fill="hold">
                            <p:stCondLst>
                              <p:cond delay="18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56" presetClass="path" presetSubtype="0" accel="50000" decel="50000" fill="hold" nodeType="withEffect">
                                  <p:stCondLst>
                                    <p:cond delay="0"/>
                                  </p:stCondLst>
                                  <p:childTnLst>
                                    <p:animMotion origin="layout" path="M 0.02708 -0.02623 L -2.77778E-7 -3.7037E-7 " pathEditMode="relative" rAng="0" ptsTypes="AA">
                                      <p:cBhvr>
                                        <p:cTn id="18" dur="500" fill="hold"/>
                                        <p:tgtEl>
                                          <p:spTgt spid="2"/>
                                        </p:tgtEl>
                                        <p:attrNameLst>
                                          <p:attrName>ppt_x</p:attrName>
                                          <p:attrName>ppt_y</p:attrName>
                                        </p:attrNameLst>
                                      </p:cBhvr>
                                      <p:rCtr x="-1354" y="1296"/>
                                    </p:animMotion>
                                  </p:childTnLst>
                                </p:cTn>
                              </p:par>
                              <p:par>
                                <p:cTn id="19" presetID="10" presetClass="entr" presetSubtype="0" fill="hold" nodeType="withEffect">
                                  <p:stCondLst>
                                    <p:cond delay="25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56" presetClass="path" presetSubtype="0" accel="50000" decel="50000" fill="hold" nodeType="withEffect">
                                  <p:stCondLst>
                                    <p:cond delay="250"/>
                                  </p:stCondLst>
                                  <p:childTnLst>
                                    <p:animMotion origin="layout" path="M 0.02708 -0.02624 L -2.77778E-7 2.83951E-6 " pathEditMode="relative" rAng="0" ptsTypes="AA">
                                      <p:cBhvr>
                                        <p:cTn id="23" dur="500" fill="hold"/>
                                        <p:tgtEl>
                                          <p:spTgt spid="3"/>
                                        </p:tgtEl>
                                        <p:attrNameLst>
                                          <p:attrName>ppt_x</p:attrName>
                                          <p:attrName>ppt_y</p:attrName>
                                        </p:attrNameLst>
                                      </p:cBhvr>
                                      <p:rCtr x="-1354" y="1296"/>
                                    </p:animMotion>
                                  </p:childTnLst>
                                </p:cTn>
                              </p:par>
                              <p:par>
                                <p:cTn id="24" presetID="10" presetClass="entr" presetSubtype="0" fill="hold" nodeType="withEffect">
                                  <p:stCondLst>
                                    <p:cond delay="75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56" presetClass="path" presetSubtype="0" accel="50000" decel="50000" fill="hold" nodeType="withEffect">
                                  <p:stCondLst>
                                    <p:cond delay="750"/>
                                  </p:stCondLst>
                                  <p:childTnLst>
                                    <p:animMotion origin="layout" path="M 0.02708 -0.02623 L -2.77778E-7 -3.95062E-6 " pathEditMode="relative" rAng="0" ptsTypes="AA">
                                      <p:cBhvr>
                                        <p:cTn id="28" dur="500" fill="hold"/>
                                        <p:tgtEl>
                                          <p:spTgt spid="4"/>
                                        </p:tgtEl>
                                        <p:attrNameLst>
                                          <p:attrName>ppt_x</p:attrName>
                                          <p:attrName>ppt_y</p:attrName>
                                        </p:attrNameLst>
                                      </p:cBhvr>
                                      <p:rCtr x="-1354" y="1296"/>
                                    </p:animMotion>
                                  </p:childTnLst>
                                </p:cTn>
                              </p:par>
                              <p:par>
                                <p:cTn id="29" presetID="10" presetClass="entr" presetSubtype="0" fill="hold" nodeType="withEffect">
                                  <p:stCondLst>
                                    <p:cond delay="100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56" presetClass="path" presetSubtype="0" accel="50000" decel="50000" fill="hold" nodeType="withEffect">
                                  <p:stCondLst>
                                    <p:cond delay="1000"/>
                                  </p:stCondLst>
                                  <p:childTnLst>
                                    <p:animMotion origin="layout" path="M 0.02708 -0.02624 L -2.77778E-7 2.34568E-6 " pathEditMode="relative" rAng="0" ptsTypes="AA">
                                      <p:cBhvr>
                                        <p:cTn id="33" dur="500" fill="hold"/>
                                        <p:tgtEl>
                                          <p:spTgt spid="5"/>
                                        </p:tgtEl>
                                        <p:attrNameLst>
                                          <p:attrName>ppt_x</p:attrName>
                                          <p:attrName>ppt_y</p:attrName>
                                        </p:attrNameLst>
                                      </p:cBhvr>
                                      <p:rCtr x="-1354"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0" name="椭圆 19"/>
          <p:cNvSpPr/>
          <p:nvPr/>
        </p:nvSpPr>
        <p:spPr>
          <a:xfrm>
            <a:off x="3897388" y="1347614"/>
            <a:ext cx="1190072" cy="1190072"/>
          </a:xfrm>
          <a:prstGeom prst="ellipse">
            <a:avLst/>
          </a:prstGeom>
          <a:noFill/>
          <a:ln w="76200">
            <a:solidFill>
              <a:srgbClr val="EDA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rgbClr val="EDAD00"/>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01</a:t>
            </a:r>
            <a:endParaRPr lang="zh-CN" altLang="en-US" sz="4400" b="1" dirty="0">
              <a:solidFill>
                <a:srgbClr val="EDAD00"/>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1" name="TextBox 5"/>
          <p:cNvSpPr txBox="1"/>
          <p:nvPr/>
        </p:nvSpPr>
        <p:spPr>
          <a:xfrm>
            <a:off x="2493039" y="3003797"/>
            <a:ext cx="3998788" cy="742511"/>
          </a:xfrm>
          <a:prstGeom prst="rect">
            <a:avLst/>
          </a:prstGeom>
          <a:noFill/>
        </p:spPr>
        <p:txBody>
          <a:bodyPr wrap="none" rtlCol="0">
            <a:spAutoFit/>
          </a:bodyPr>
          <a:lstStyle/>
          <a:p>
            <a:pPr algn="ctr">
              <a:lnSpc>
                <a:spcPct val="150000"/>
              </a:lnSpc>
            </a:pPr>
            <a:r>
              <a:rPr lang="en-US" altLang="zh-CN" sz="3200" b="1" dirty="0">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rPr>
              <a:t>PHÂN TÍCH ĐỀ BÀI</a:t>
            </a:r>
            <a:endParaRPr lang="zh-CN" altLang="en-US" sz="1200" dirty="0">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5" name="文本框 45"/>
          <p:cNvSpPr txBox="1"/>
          <p:nvPr/>
        </p:nvSpPr>
        <p:spPr>
          <a:xfrm>
            <a:off x="935596" y="3962350"/>
            <a:ext cx="7272808" cy="500137"/>
          </a:xfrm>
          <a:prstGeom prst="rect">
            <a:avLst/>
          </a:prstGeom>
          <a:noFill/>
        </p:spPr>
        <p:txBody>
          <a:bodyPr wrap="square" lIns="68580" tIns="34290" rIns="68580" bIns="34290" rtlCol="0">
            <a:spAutoFit/>
          </a:bodyPr>
          <a:lstStyle/>
          <a:p>
            <a:pPr algn="ctr"/>
            <a:r>
              <a:rPr lang="en-US" altLang="zh-CN" sz="2800" dirty="0" err="1">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rPr>
              <a:t>Tìm</a:t>
            </a:r>
            <a:r>
              <a:rPr lang="en-US" altLang="zh-CN" sz="2800" dirty="0">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sz="2800" dirty="0" err="1">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rPr>
              <a:t>hiểu</a:t>
            </a:r>
            <a:r>
              <a:rPr lang="en-US" altLang="zh-CN" sz="2800" dirty="0">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sz="2800" dirty="0" err="1">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rPr>
              <a:t>ứng</a:t>
            </a:r>
            <a:r>
              <a:rPr lang="en-US" altLang="zh-CN" sz="2800" dirty="0">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sz="2800" dirty="0" err="1">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rPr>
              <a:t>dụng</a:t>
            </a:r>
            <a:r>
              <a:rPr lang="en-US" altLang="zh-CN" sz="2800" dirty="0">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rPr>
              <a:t> AI </a:t>
            </a:r>
            <a:r>
              <a:rPr lang="en-US" altLang="zh-CN" sz="2800" dirty="0" err="1">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rPr>
              <a:t>trong</a:t>
            </a:r>
            <a:r>
              <a:rPr lang="en-US" altLang="zh-CN" sz="2800" dirty="0">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sz="2800" dirty="0" err="1">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rPr>
              <a:t>đồ</a:t>
            </a:r>
            <a:r>
              <a:rPr lang="en-US" altLang="zh-CN" sz="2800" dirty="0">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sz="2800" dirty="0" err="1">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rPr>
              <a:t>hoạ</a:t>
            </a:r>
            <a:r>
              <a:rPr lang="en-US" altLang="zh-CN" sz="2800" dirty="0">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sz="2800" dirty="0" err="1">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rPr>
              <a:t>máy</a:t>
            </a:r>
            <a:r>
              <a:rPr lang="en-US" altLang="zh-CN" sz="2800" dirty="0">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sz="2800" dirty="0" err="1">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rPr>
              <a:t>tính</a:t>
            </a:r>
            <a:r>
              <a:rPr lang="en-US" altLang="zh-CN" sz="2800" dirty="0">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rPr>
              <a:t> 2D</a:t>
            </a:r>
            <a:endParaRPr lang="en-US" altLang="zh-CN" sz="2800" spc="450" dirty="0">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Tree>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anim calcmode="lin" valueType="num">
                                      <p:cBhvr>
                                        <p:cTn id="14" dur="500" fill="hold"/>
                                        <p:tgtEl>
                                          <p:spTgt spid="21"/>
                                        </p:tgtEl>
                                        <p:attrNameLst>
                                          <p:attrName>ppt_x</p:attrName>
                                        </p:attrNameLst>
                                      </p:cBhvr>
                                      <p:tavLst>
                                        <p:tav tm="0">
                                          <p:val>
                                            <p:strVal val="#ppt_x"/>
                                          </p:val>
                                        </p:tav>
                                        <p:tav tm="100000">
                                          <p:val>
                                            <p:strVal val="#ppt_x"/>
                                          </p:val>
                                        </p:tav>
                                      </p:tavLst>
                                    </p:anim>
                                    <p:anim calcmode="lin" valueType="num">
                                      <p:cBhvr>
                                        <p:cTn id="15" dur="50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5"/>
                                        </p:tgtEl>
                                        <p:attrNameLst>
                                          <p:attrName>ppt_y</p:attrName>
                                        </p:attrNameLst>
                                      </p:cBhvr>
                                      <p:tavLst>
                                        <p:tav tm="0">
                                          <p:val>
                                            <p:strVal val="#ppt_y"/>
                                          </p:val>
                                        </p:tav>
                                        <p:tav tm="100000">
                                          <p:val>
                                            <p:strVal val="#ppt_y"/>
                                          </p:val>
                                        </p:tav>
                                      </p:tavLst>
                                    </p:anim>
                                    <p:anim calcmode="lin" valueType="num">
                                      <p:cBhvr>
                                        <p:cTn id="21"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3000" r="-33000"/>
          </a:stretch>
        </a:blipFill>
        <a:effectLst/>
      </p:bgPr>
    </p:bg>
    <p:spTree>
      <p:nvGrpSpPr>
        <p:cNvPr id="1" name=""/>
        <p:cNvGrpSpPr/>
        <p:nvPr/>
      </p:nvGrpSpPr>
      <p:grpSpPr>
        <a:xfrm>
          <a:off x="0" y="0"/>
          <a:ext cx="0" cy="0"/>
          <a:chOff x="0" y="0"/>
          <a:chExt cx="0" cy="0"/>
        </a:xfrm>
      </p:grpSpPr>
      <p:sp>
        <p:nvSpPr>
          <p:cNvPr id="9" name="矩形 10"/>
          <p:cNvSpPr>
            <a:spLocks noChangeAspect="1"/>
          </p:cNvSpPr>
          <p:nvPr/>
        </p:nvSpPr>
        <p:spPr>
          <a:xfrm>
            <a:off x="529680" y="1328399"/>
            <a:ext cx="3456384" cy="1729204"/>
          </a:xfrm>
          <a:prstGeom prst="roundRect">
            <a:avLst>
              <a:gd name="adj" fmla="val 3392"/>
            </a:avLst>
          </a:prstGeom>
          <a:blipFill dpi="0" rotWithShape="1">
            <a:blip r:embed="rId4"/>
            <a:srcRect/>
            <a:stretch>
              <a:fillRect/>
            </a:stretch>
          </a:blipFill>
          <a:ln w="15875">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11" name="矩形 10"/>
          <p:cNvSpPr>
            <a:spLocks noChangeAspect="1"/>
          </p:cNvSpPr>
          <p:nvPr/>
        </p:nvSpPr>
        <p:spPr>
          <a:xfrm>
            <a:off x="1403648" y="3219822"/>
            <a:ext cx="1898670" cy="1800200"/>
          </a:xfrm>
          <a:prstGeom prst="roundRect">
            <a:avLst>
              <a:gd name="adj" fmla="val 6217"/>
            </a:avLst>
          </a:prstGeom>
          <a:blipFill dpi="0" rotWithShape="1">
            <a:blip r:embed="rId5"/>
            <a:srcRect/>
            <a:stretch>
              <a:fillRect/>
            </a:stretch>
          </a:blipFill>
          <a:ln w="15875">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grpSp>
        <p:nvGrpSpPr>
          <p:cNvPr id="15" name="组合 14"/>
          <p:cNvGrpSpPr/>
          <p:nvPr/>
        </p:nvGrpSpPr>
        <p:grpSpPr>
          <a:xfrm>
            <a:off x="4893945" y="1382745"/>
            <a:ext cx="4142550" cy="2079815"/>
            <a:chOff x="781312" y="6857492"/>
            <a:chExt cx="15654779" cy="728016"/>
          </a:xfrm>
        </p:grpSpPr>
        <p:sp>
          <p:nvSpPr>
            <p:cNvPr id="16" name="TextBox 14"/>
            <p:cNvSpPr txBox="1"/>
            <p:nvPr/>
          </p:nvSpPr>
          <p:spPr>
            <a:xfrm>
              <a:off x="781312" y="7071932"/>
              <a:ext cx="15654779" cy="513576"/>
            </a:xfrm>
            <a:prstGeom prst="rect">
              <a:avLst/>
            </a:prstGeom>
            <a:noFill/>
          </p:spPr>
          <p:txBody>
            <a:bodyPr wrap="square" lIns="0" tIns="0" rIns="0" bIns="0">
              <a:spAutoFit/>
            </a:bodyPr>
            <a:lstStyle/>
            <a:p>
              <a:pPr marL="0" marR="0" algn="just">
                <a:lnSpc>
                  <a:spcPct val="107000"/>
                </a:lnSpc>
                <a:spcBef>
                  <a:spcPts val="0"/>
                </a:spcBef>
                <a:spcAft>
                  <a:spcPts val="600"/>
                </a:spcAft>
              </a:pP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họa</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máy</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2D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kỹ</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thuật</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dựa</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máy</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hầu</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hết</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hai</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chiều</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chẳng</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hạn</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2D,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văn</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kỹ</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thuật</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7" name="Straight Connector 20"/>
            <p:cNvCxnSpPr/>
            <p:nvPr/>
          </p:nvCxnSpPr>
          <p:spPr>
            <a:xfrm>
              <a:off x="793038" y="7018181"/>
              <a:ext cx="15643053" cy="0"/>
            </a:xfrm>
            <a:prstGeom prst="line">
              <a:avLst/>
            </a:prstGeom>
            <a:ln w="25400">
              <a:solidFill>
                <a:schemeClr val="tx1">
                  <a:lumMod val="85000"/>
                  <a:lumOff val="15000"/>
                </a:schemeClr>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sp>
          <p:nvSpPr>
            <p:cNvPr id="18" name="Rectangle 21"/>
            <p:cNvSpPr/>
            <p:nvPr/>
          </p:nvSpPr>
          <p:spPr>
            <a:xfrm>
              <a:off x="792053" y="6857492"/>
              <a:ext cx="12025799" cy="96960"/>
            </a:xfrm>
            <a:prstGeom prst="rect">
              <a:avLst/>
            </a:prstGeom>
          </p:spPr>
          <p:txBody>
            <a:bodyPr wrap="square" lIns="0" tIns="0" rIns="0" bIns="0" anchor="ctr">
              <a:spAutoFit/>
            </a:bodyPr>
            <a:lstStyle/>
            <a:p>
              <a:pPr defTabSz="1030605">
                <a:defRPr/>
              </a:pPr>
              <a:r>
                <a:rPr lang="en-US" b="1" dirty="0">
                  <a:solidFill>
                    <a:srgbClr val="EDAD00"/>
                  </a:solidFill>
                  <a:highlight>
                    <a:srgbClr val="000000"/>
                  </a:highlight>
                  <a:latin typeface="Times New Roman" panose="02020603050405020304" pitchFamily="18" charset="0"/>
                  <a:ea typeface="Yeseva One" panose="00000500000000000000" charset="0"/>
                  <a:cs typeface="Times New Roman" panose="02020603050405020304" pitchFamily="18" charset="0"/>
                  <a:sym typeface="Arial" panose="020B0604020202090204"/>
                </a:rPr>
                <a:t>ĐỒ HOẠ MÁY TÍNH 2D</a:t>
              </a:r>
            </a:p>
          </p:txBody>
        </p:sp>
      </p:grpSp>
      <p:sp>
        <p:nvSpPr>
          <p:cNvPr id="23" name="矩形 22"/>
          <p:cNvSpPr/>
          <p:nvPr/>
        </p:nvSpPr>
        <p:spPr>
          <a:xfrm>
            <a:off x="0" y="287284"/>
            <a:ext cx="3667125" cy="427091"/>
          </a:xfrm>
          <a:prstGeom prst="rect">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4" name="文本框 23"/>
          <p:cNvSpPr txBox="1"/>
          <p:nvPr/>
        </p:nvSpPr>
        <p:spPr>
          <a:xfrm>
            <a:off x="491720" y="287284"/>
            <a:ext cx="2683683" cy="415498"/>
          </a:xfrm>
          <a:prstGeom prst="rect">
            <a:avLst/>
          </a:prstGeom>
          <a:noFill/>
        </p:spPr>
        <p:txBody>
          <a:bodyPr wrap="none" rtlCol="0">
            <a:spAutoFit/>
            <a:scene3d>
              <a:camera prst="orthographicFront"/>
              <a:lightRig rig="threePt" dir="t"/>
            </a:scene3d>
            <a:sp3d contourW="12700"/>
          </a:bodyPr>
          <a:lstStyle/>
          <a:p>
            <a:r>
              <a:rPr lang="en-US" altLang="zh-CN"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PHÂN TÍCH ĐỀ BÀI</a:t>
            </a:r>
            <a:endParaRPr lang="zh-CN" altLang="en-US"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 name="TextBox 14">
            <a:extLst>
              <a:ext uri="{FF2B5EF4-FFF2-40B4-BE49-F238E27FC236}">
                <a16:creationId xmlns:a16="http://schemas.microsoft.com/office/drawing/2014/main" id="{671890F8-0A27-96FF-CF15-E2D49C21D222}"/>
              </a:ext>
            </a:extLst>
          </p:cNvPr>
          <p:cNvSpPr txBox="1"/>
          <p:nvPr/>
        </p:nvSpPr>
        <p:spPr>
          <a:xfrm>
            <a:off x="4893944" y="3462868"/>
            <a:ext cx="4142551" cy="1467197"/>
          </a:xfrm>
          <a:prstGeom prst="rect">
            <a:avLst/>
          </a:prstGeom>
          <a:noFill/>
        </p:spPr>
        <p:txBody>
          <a:bodyPr wrap="square" lIns="0" tIns="0" rIns="0" bIns="0">
            <a:spAutoFit/>
          </a:bodyPr>
          <a:lstStyle/>
          <a:p>
            <a:pPr marL="0" marR="0" algn="just">
              <a:lnSpc>
                <a:spcPct val="107000"/>
              </a:lnSpc>
              <a:spcBef>
                <a:spcPts val="0"/>
              </a:spcBef>
              <a:spcAft>
                <a:spcPts val="600"/>
              </a:spcAft>
            </a:pPr>
            <a:r>
              <a:rPr lang="en-US" sz="1800" dirty="0" err="1">
                <a:solidFill>
                  <a:srgbClr val="050505"/>
                </a:solidFill>
                <a:effectLst/>
                <a:latin typeface="Times New Roman" panose="02020603050405020304" pitchFamily="18" charset="0"/>
                <a:ea typeface="Times New Roman" panose="02020603050405020304" pitchFamily="18" charset="0"/>
              </a:rPr>
              <a:t>Đồ</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họa</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máy</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tính</a:t>
            </a:r>
            <a:r>
              <a:rPr lang="en-US" sz="1800" dirty="0">
                <a:solidFill>
                  <a:srgbClr val="050505"/>
                </a:solidFill>
                <a:effectLst/>
                <a:latin typeface="Times New Roman" panose="02020603050405020304" pitchFamily="18" charset="0"/>
                <a:ea typeface="Times New Roman" panose="02020603050405020304" pitchFamily="18" charset="0"/>
              </a:rPr>
              <a:t> 2D </a:t>
            </a:r>
            <a:r>
              <a:rPr lang="en-US" sz="1800" dirty="0" err="1">
                <a:solidFill>
                  <a:srgbClr val="050505"/>
                </a:solidFill>
                <a:effectLst/>
                <a:latin typeface="Times New Roman" panose="02020603050405020304" pitchFamily="18" charset="0"/>
                <a:ea typeface="Times New Roman" panose="02020603050405020304" pitchFamily="18" charset="0"/>
              </a:rPr>
              <a:t>chủ</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yếu</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được</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sử</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dụng</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trong</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các</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ứng</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dụng</a:t>
            </a:r>
            <a:r>
              <a:rPr lang="en-US" sz="1800" dirty="0">
                <a:solidFill>
                  <a:srgbClr val="050505"/>
                </a:solidFill>
                <a:effectLst/>
                <a:latin typeface="Times New Roman" panose="02020603050405020304" pitchFamily="18" charset="0"/>
                <a:ea typeface="Times New Roman" panose="02020603050405020304" pitchFamily="18" charset="0"/>
              </a:rPr>
              <a:t> ban </a:t>
            </a:r>
            <a:r>
              <a:rPr lang="en-US" sz="1800" dirty="0" err="1">
                <a:solidFill>
                  <a:srgbClr val="050505"/>
                </a:solidFill>
                <a:effectLst/>
                <a:latin typeface="Times New Roman" panose="02020603050405020304" pitchFamily="18" charset="0"/>
                <a:ea typeface="Times New Roman" panose="02020603050405020304" pitchFamily="18" charset="0"/>
              </a:rPr>
              <a:t>đầu</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được</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phát</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triển</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dựa</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trên</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các</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công</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nghệ</a:t>
            </a:r>
            <a:r>
              <a:rPr lang="en-US" sz="1800" dirty="0">
                <a:solidFill>
                  <a:srgbClr val="050505"/>
                </a:solidFill>
                <a:effectLst/>
                <a:latin typeface="Times New Roman" panose="02020603050405020304" pitchFamily="18" charset="0"/>
                <a:ea typeface="Times New Roman" panose="02020603050405020304" pitchFamily="18" charset="0"/>
              </a:rPr>
              <a:t> in </a:t>
            </a:r>
            <a:r>
              <a:rPr lang="en-US" sz="1800" dirty="0" err="1">
                <a:solidFill>
                  <a:srgbClr val="050505"/>
                </a:solidFill>
                <a:effectLst/>
                <a:latin typeface="Times New Roman" panose="02020603050405020304" pitchFamily="18" charset="0"/>
                <a:ea typeface="Times New Roman" panose="02020603050405020304" pitchFamily="18" charset="0"/>
              </a:rPr>
              <a:t>và</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vẽ</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truyền</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thống</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chẳng</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hạn</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như</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kiểu</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chữ</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bản</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đồ</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bản</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vẽ</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kỹ</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thuật</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quảng</a:t>
            </a:r>
            <a:r>
              <a:rPr lang="en-US" sz="1800" dirty="0">
                <a:solidFill>
                  <a:srgbClr val="050505"/>
                </a:solidFill>
                <a:effectLst/>
                <a:latin typeface="Times New Roman" panose="02020603050405020304" pitchFamily="18" charset="0"/>
                <a:ea typeface="Times New Roman" panose="02020603050405020304" pitchFamily="18" charset="0"/>
              </a:rPr>
              <a:t> </a:t>
            </a:r>
            <a:r>
              <a:rPr lang="en-US" sz="1800" dirty="0" err="1">
                <a:solidFill>
                  <a:srgbClr val="050505"/>
                </a:solidFill>
                <a:effectLst/>
                <a:latin typeface="Times New Roman" panose="02020603050405020304" pitchFamily="18" charset="0"/>
                <a:ea typeface="Times New Roman" panose="02020603050405020304" pitchFamily="18" charset="0"/>
              </a:rPr>
              <a:t>cáo</a:t>
            </a:r>
            <a:r>
              <a:rPr lang="en-US" sz="1800" dirty="0">
                <a:solidFill>
                  <a:srgbClr val="050505"/>
                </a:solidFill>
                <a:effectLst/>
                <a:latin typeface="Times New Roman" panose="02020603050405020304" pitchFamily="18" charset="0"/>
                <a:ea typeface="Times New Roman" panose="02020603050405020304" pitchFamily="18" charset="0"/>
              </a:rPr>
              <a:t>, v.v.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heckerboard(across)">
                                      <p:cBhvr>
                                        <p:cTn id="7" dur="500"/>
                                        <p:tgtEl>
                                          <p:spTgt spid="24"/>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checkerboard(across)">
                                      <p:cBhvr>
                                        <p:cTn id="11" dur="500"/>
                                        <p:tgtEl>
                                          <p:spTgt spid="23"/>
                                        </p:tgtEl>
                                      </p:cBhvr>
                                    </p:animEffect>
                                  </p:childTnLst>
                                </p:cTn>
                              </p:par>
                            </p:childTnLst>
                          </p:cTn>
                        </p:par>
                        <p:par>
                          <p:cTn id="12" fill="hold">
                            <p:stCondLst>
                              <p:cond delay="1000"/>
                            </p:stCondLst>
                            <p:childTnLst>
                              <p:par>
                                <p:cTn id="13" presetID="18" presetClass="entr" presetSubtype="12"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strips(downLeft)">
                                      <p:cBhvr>
                                        <p:cTn id="15" dur="500"/>
                                        <p:tgtEl>
                                          <p:spTgt spid="15"/>
                                        </p:tgtEl>
                                      </p:cBhvr>
                                    </p:animEffect>
                                  </p:childTnLst>
                                </p:cTn>
                              </p:par>
                            </p:childTnLst>
                          </p:cTn>
                        </p:par>
                        <p:par>
                          <p:cTn id="16" fill="hold">
                            <p:stCondLst>
                              <p:cond delay="1500"/>
                            </p:stCondLst>
                            <p:childTnLst>
                              <p:par>
                                <p:cTn id="17" presetID="18" presetClass="entr" presetSubtype="12"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strips(downLeft)">
                                      <p:cBhvr>
                                        <p:cTn id="19" dur="500"/>
                                        <p:tgtEl>
                                          <p:spTgt spid="2"/>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23" grpId="0" animBg="1"/>
      <p:bldP spid="24"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椭圆 4"/>
          <p:cNvSpPr/>
          <p:nvPr/>
        </p:nvSpPr>
        <p:spPr>
          <a:xfrm>
            <a:off x="3897388" y="1347614"/>
            <a:ext cx="1190072" cy="1190072"/>
          </a:xfrm>
          <a:prstGeom prst="ellipse">
            <a:avLst/>
          </a:prstGeom>
          <a:noFill/>
          <a:ln w="76200">
            <a:solidFill>
              <a:srgbClr val="EDA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rgbClr val="EDAD00"/>
                </a:solidFill>
                <a:latin typeface="Yeseva One" panose="00000500000000000000" charset="0"/>
                <a:ea typeface="Yeseva One" panose="00000500000000000000" charset="0"/>
                <a:cs typeface="Yeseva One" panose="00000500000000000000" charset="0"/>
                <a:sym typeface="Arial" panose="020B0604020202090204"/>
              </a:rPr>
              <a:t>02</a:t>
            </a:r>
          </a:p>
        </p:txBody>
      </p:sp>
      <p:sp>
        <p:nvSpPr>
          <p:cNvPr id="6" name="TextBox 5"/>
          <p:cNvSpPr txBox="1"/>
          <p:nvPr/>
        </p:nvSpPr>
        <p:spPr>
          <a:xfrm>
            <a:off x="1888986" y="3075806"/>
            <a:ext cx="5206875" cy="742511"/>
          </a:xfrm>
          <a:prstGeom prst="rect">
            <a:avLst/>
          </a:prstGeom>
          <a:noFill/>
        </p:spPr>
        <p:txBody>
          <a:bodyPr wrap="none" rtlCol="0">
            <a:spAutoFit/>
          </a:bodyPr>
          <a:lstStyle/>
          <a:p>
            <a:pPr algn="ctr">
              <a:lnSpc>
                <a:spcPct val="150000"/>
              </a:lnSpc>
            </a:pPr>
            <a:r>
              <a:rPr lang="en-US" altLang="zh-CN" sz="3200" b="1" dirty="0">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rPr>
              <a:t>ĐỘNG LỰC NGHIÊN CỨU</a:t>
            </a:r>
            <a:endParaRPr lang="zh-CN" altLang="en-US" sz="1200" dirty="0">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Tree>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anim calcmode="lin" valueType="num">
                                      <p:cBhvr>
                                        <p:cTn id="14" dur="500" fill="hold"/>
                                        <p:tgtEl>
                                          <p:spTgt spid="6"/>
                                        </p:tgtEl>
                                        <p:attrNameLst>
                                          <p:attrName>ppt_x</p:attrName>
                                        </p:attrNameLst>
                                      </p:cBhvr>
                                      <p:tavLst>
                                        <p:tav tm="0">
                                          <p:val>
                                            <p:strVal val="#ppt_x"/>
                                          </p:val>
                                        </p:tav>
                                        <p:tav tm="100000">
                                          <p:val>
                                            <p:strVal val="#ppt_x"/>
                                          </p:val>
                                        </p:tav>
                                      </p:tavLst>
                                    </p:anim>
                                    <p:anim calcmode="lin" valueType="num">
                                      <p:cBhvr>
                                        <p:cTn id="15"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Подзаголовок 2"/>
          <p:cNvSpPr txBox="1"/>
          <p:nvPr/>
        </p:nvSpPr>
        <p:spPr>
          <a:xfrm>
            <a:off x="51120" y="1248132"/>
            <a:ext cx="4952928" cy="369988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just">
              <a:lnSpc>
                <a:spcPct val="100000"/>
              </a:lnSpc>
            </a:pPr>
            <a:r>
              <a:rPr lang="en-US" sz="1700" dirty="0">
                <a:latin typeface="Times New Roman" panose="02020603050405020304" pitchFamily="18" charset="0"/>
                <a:cs typeface="Times New Roman" panose="02020603050405020304" pitchFamily="18" charset="0"/>
              </a:rPr>
              <a:t>1950s, </a:t>
            </a:r>
            <a:r>
              <a:rPr lang="en-US" sz="1700" dirty="0" err="1">
                <a:latin typeface="Times New Roman" panose="02020603050405020304" pitchFamily="18" charset="0"/>
                <a:cs typeface="Times New Roman" panose="02020603050405020304" pitchFamily="18" charset="0"/>
              </a:rPr>
              <a:t>đồ</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hoạ</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máy</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tính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những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năm</a:t>
            </a:r>
            <a:r>
              <a:rPr lang="en-US" sz="1700" dirty="0">
                <a:latin typeface="Times New Roman" panose="02020603050405020304" pitchFamily="18" charset="0"/>
                <a:cs typeface="Times New Roman" panose="02020603050405020304" pitchFamily="18" charset="0"/>
              </a:rPr>
              <a:t> 1950, </a:t>
            </a:r>
            <a:r>
              <a:rPr lang="en-US" sz="1700" dirty="0" err="1">
                <a:latin typeface="Times New Roman" panose="02020603050405020304" pitchFamily="18" charset="0"/>
                <a:cs typeface="Times New Roman" panose="02020603050405020304" pitchFamily="18" charset="0"/>
              </a:rPr>
              <a:t>dựa</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trên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các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thiết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bị</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đồ</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hoạ</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vectơ</a:t>
            </a:r>
            <a:endParaRPr lang="en-US" sz="1700" dirty="0">
              <a:latin typeface="Times New Roman" panose="02020603050405020304" pitchFamily="18" charset="0"/>
              <a:cs typeface="Times New Roman" panose="02020603050405020304" pitchFamily="18" charset="0"/>
            </a:endParaRPr>
          </a:p>
          <a:p>
            <a:pPr algn="just">
              <a:lnSpc>
                <a:spcPct val="100000"/>
              </a:lnSpc>
            </a:pPr>
            <a:r>
              <a:rPr lang="en-US" sz="1700" dirty="0" err="1">
                <a:latin typeface="Times New Roman" panose="02020603050405020304" pitchFamily="18" charset="0"/>
                <a:cs typeface="Times New Roman" panose="02020603050405020304" pitchFamily="18" charset="0"/>
              </a:rPr>
              <a:t>Sự</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phát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triển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của</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đồ</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họa</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máy</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tính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bắt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đầu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vào</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đầu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những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năm</a:t>
            </a:r>
            <a:r>
              <a:rPr lang="en-US" sz="1700" dirty="0">
                <a:latin typeface="Times New Roman" panose="02020603050405020304" pitchFamily="18" charset="0"/>
                <a:cs typeface="Times New Roman" panose="02020603050405020304" pitchFamily="18" charset="0"/>
              </a:rPr>
              <a:t> 1950, </a:t>
            </a:r>
            <a:r>
              <a:rPr lang="en-US" sz="1700" dirty="0" err="1">
                <a:latin typeface="Times New Roman" panose="02020603050405020304" pitchFamily="18" charset="0"/>
                <a:cs typeface="Times New Roman" panose="02020603050405020304" pitchFamily="18" charset="0"/>
              </a:rPr>
              <a:t>khi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các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dự</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án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như</a:t>
            </a:r>
            <a:r>
              <a:rPr lang="en-US" sz="1700" dirty="0">
                <a:latin typeface="Times New Roman" panose="02020603050405020304" pitchFamily="18" charset="0"/>
                <a:cs typeface="Times New Roman" panose="02020603050405020304" pitchFamily="18" charset="0"/>
              </a:rPr>
              <a:t> Whirlwind </a:t>
            </a:r>
            <a:r>
              <a:rPr lang="en-US" sz="1700" dirty="0" err="1">
                <a:latin typeface="Times New Roman" panose="02020603050405020304" pitchFamily="18" charset="0"/>
                <a:cs typeface="Times New Roman" panose="02020603050405020304" pitchFamily="18" charset="0"/>
              </a:rPr>
              <a:t>và</a:t>
            </a:r>
            <a:r>
              <a:rPr lang="en-US" sz="1700" dirty="0">
                <a:latin typeface="Times New Roman" panose="02020603050405020304" pitchFamily="18" charset="0"/>
                <a:cs typeface="Times New Roman" panose="02020603050405020304" pitchFamily="18" charset="0"/>
              </a:rPr>
              <a:t> Sage </a:t>
            </a:r>
            <a:r>
              <a:rPr lang="en-US" sz="1700" dirty="0" err="1">
                <a:latin typeface="Times New Roman" panose="02020603050405020304" pitchFamily="18" charset="0"/>
                <a:cs typeface="Times New Roman" panose="02020603050405020304" pitchFamily="18" charset="0"/>
              </a:rPr>
              <a:t>phát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triển</a:t>
            </a:r>
            <a:r>
              <a:rPr lang="en-US" sz="1700" dirty="0">
                <a:latin typeface="Times New Roman" panose="02020603050405020304" pitchFamily="18" charset="0"/>
                <a:cs typeface="Times New Roman" panose="02020603050405020304" pitchFamily="18" charset="0"/>
              </a:rPr>
              <a:t> Cathode Ray Tube </a:t>
            </a:r>
            <a:r>
              <a:rPr lang="en-US" sz="1700" dirty="0" err="1">
                <a:latin typeface="Times New Roman" panose="02020603050405020304" pitchFamily="18" charset="0"/>
                <a:cs typeface="Times New Roman" panose="02020603050405020304" pitchFamily="18" charset="0"/>
              </a:rPr>
              <a:t>được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sử</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dụng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để</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hiển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thị</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đồ</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họa</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trực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quan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bút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dạ</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quang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được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sử</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dụng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làm</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thiết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bị</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đầu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vào</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để</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viết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lên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bảng</a:t>
            </a:r>
            <a:r>
              <a:rPr lang="en-US" sz="1700" dirty="0">
                <a:latin typeface="Times New Roman" panose="02020603050405020304" pitchFamily="18" charset="0"/>
                <a:cs typeface="Times New Roman" panose="02020603050405020304" pitchFamily="18" charset="0"/>
              </a:rPr>
              <a:t>.</a:t>
            </a:r>
          </a:p>
          <a:p>
            <a:pPr algn="just">
              <a:lnSpc>
                <a:spcPct val="100000"/>
              </a:lnSpc>
            </a:pPr>
            <a:r>
              <a:rPr lang="en-US" sz="1700" dirty="0">
                <a:latin typeface="Times New Roman" panose="02020603050405020304" pitchFamily="18" charset="0"/>
                <a:cs typeface="Times New Roman" panose="02020603050405020304" pitchFamily="18" charset="0"/>
              </a:rPr>
              <a:t>Sau </a:t>
            </a:r>
            <a:r>
              <a:rPr lang="en-US" sz="1700" dirty="0" err="1">
                <a:latin typeface="Times New Roman" panose="02020603050405020304" pitchFamily="18" charset="0"/>
                <a:cs typeface="Times New Roman" panose="02020603050405020304" pitchFamily="18" charset="0"/>
              </a:rPr>
              <a:t>đó</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nhiều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tiến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bộ</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đã</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được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thực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hiện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trong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cùng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một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thập</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kỷ</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như</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sự</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phát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triển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của</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máy</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tính</a:t>
            </a:r>
            <a:r>
              <a:rPr lang="en-US" sz="1700" dirty="0">
                <a:latin typeface="Times New Roman" panose="02020603050405020304" pitchFamily="18" charset="0"/>
                <a:cs typeface="Times New Roman" panose="02020603050405020304" pitchFamily="18" charset="0"/>
              </a:rPr>
              <a:t> TX2 </a:t>
            </a:r>
            <a:r>
              <a:rPr lang="en-US" sz="1700" dirty="0" err="1">
                <a:latin typeface="Times New Roman" panose="02020603050405020304" pitchFamily="18" charset="0"/>
                <a:cs typeface="Times New Roman" panose="02020603050405020304" pitchFamily="18" charset="0"/>
              </a:rPr>
              <a:t>cùng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với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phần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mềm</a:t>
            </a:r>
            <a:r>
              <a:rPr lang="en-US" sz="1700" dirty="0">
                <a:latin typeface="Times New Roman" panose="02020603050405020304" pitchFamily="18" charset="0"/>
                <a:cs typeface="Times New Roman" panose="02020603050405020304" pitchFamily="18" charset="0"/>
              </a:rPr>
              <a:t> sketchpad </a:t>
            </a:r>
            <a:r>
              <a:rPr lang="en-US" sz="1700" dirty="0" err="1">
                <a:latin typeface="Times New Roman" panose="02020603050405020304" pitchFamily="18" charset="0"/>
                <a:cs typeface="Times New Roman" panose="02020603050405020304" pitchFamily="18" charset="0"/>
              </a:rPr>
              <a:t>giúp</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vẽ</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các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hình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cơ</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bản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trên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màn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hình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bằng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bút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dạ</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quang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lưu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lại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để</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sử</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dụng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trong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tương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lai</a:t>
            </a:r>
            <a:r>
              <a:rPr lang="en-US" sz="1700" dirty="0">
                <a:latin typeface="Times New Roman" panose="02020603050405020304" pitchFamily="18" charset="0"/>
                <a:cs typeface="Times New Roman" panose="02020603050405020304" pitchFamily="18" charset="0"/>
              </a:rPr>
              <a:t>.</a:t>
            </a:r>
          </a:p>
          <a:p>
            <a:pPr marL="0" indent="0" algn="just">
              <a:lnSpc>
                <a:spcPct val="100000"/>
              </a:lnSpc>
              <a:buNone/>
            </a:pPr>
            <a:endParaRPr lang="en-US" sz="1700" dirty="0">
              <a:solidFill>
                <a:schemeClr val="bg1">
                  <a:lumMod val="65000"/>
                </a:schemeClr>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pic>
        <p:nvPicPr>
          <p:cNvPr id="37" name="图片占位符 2"/>
          <p:cNvPicPr>
            <a:picLocks noChangeAspect="1"/>
          </p:cNvPicPr>
          <p:nvPr/>
        </p:nvPicPr>
        <p:blipFill rotWithShape="1">
          <a:blip r:embed="rId3"/>
          <a:srcRect t="5977" b="5977"/>
          <a:stretch/>
        </p:blipFill>
        <p:spPr>
          <a:xfrm>
            <a:off x="5507887" y="511301"/>
            <a:ext cx="2680186" cy="1484385"/>
          </a:xfrm>
          <a:prstGeom prst="rect">
            <a:avLst/>
          </a:prstGeom>
        </p:spPr>
      </p:pic>
      <p:sp>
        <p:nvSpPr>
          <p:cNvPr id="41" name="矩形 40"/>
          <p:cNvSpPr/>
          <p:nvPr/>
        </p:nvSpPr>
        <p:spPr>
          <a:xfrm>
            <a:off x="0" y="287284"/>
            <a:ext cx="3667125" cy="427091"/>
          </a:xfrm>
          <a:prstGeom prst="rect">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45" name="文本框 44"/>
          <p:cNvSpPr txBox="1"/>
          <p:nvPr/>
        </p:nvSpPr>
        <p:spPr>
          <a:xfrm>
            <a:off x="206129" y="298877"/>
            <a:ext cx="3477234" cy="415498"/>
          </a:xfrm>
          <a:prstGeom prst="rect">
            <a:avLst/>
          </a:prstGeom>
          <a:noFill/>
        </p:spPr>
        <p:txBody>
          <a:bodyPr wrap="none" rtlCol="0">
            <a:spAutoFit/>
            <a:scene3d>
              <a:camera prst="orthographicFront"/>
              <a:lightRig rig="threePt" dir="t"/>
            </a:scene3d>
            <a:sp3d contourW="12700"/>
          </a:bodyPr>
          <a:lstStyle/>
          <a:p>
            <a:r>
              <a:rPr lang="en-US" altLang="zh-CN"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ĐỘNG LỰC NGHIÊN CỨU</a:t>
            </a:r>
            <a:endParaRPr lang="zh-CN" altLang="en-US"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 name="TextBox 5">
            <a:extLst>
              <a:ext uri="{FF2B5EF4-FFF2-40B4-BE49-F238E27FC236}">
                <a16:creationId xmlns:a16="http://schemas.microsoft.com/office/drawing/2014/main" id="{E699C5CF-77ED-F440-6E2D-F5CEC8C291C3}"/>
              </a:ext>
            </a:extLst>
          </p:cNvPr>
          <p:cNvSpPr txBox="1"/>
          <p:nvPr/>
        </p:nvSpPr>
        <p:spPr>
          <a:xfrm>
            <a:off x="51120" y="788811"/>
            <a:ext cx="3787253" cy="367665"/>
          </a:xfrm>
          <a:prstGeom prst="rect">
            <a:avLst/>
          </a:prstGeom>
          <a:noFill/>
        </p:spPr>
        <p:txBody>
          <a:bodyPr wrap="square" rtlCol="0">
            <a:spAutoFit/>
          </a:bodyPr>
          <a:lstStyle/>
          <a:p>
            <a:pPr>
              <a:lnSpc>
                <a:spcPts val="2250"/>
              </a:lnSpc>
            </a:pP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1. KHOA HỌC</a:t>
            </a:r>
          </a:p>
        </p:txBody>
      </p:sp>
      <p:pic>
        <p:nvPicPr>
          <p:cNvPr id="3" name="图片占位符 2">
            <a:extLst>
              <a:ext uri="{FF2B5EF4-FFF2-40B4-BE49-F238E27FC236}">
                <a16:creationId xmlns:a16="http://schemas.microsoft.com/office/drawing/2014/main" id="{06E27D7C-5B10-E2F7-2045-4DBD54170BB7}"/>
              </a:ext>
            </a:extLst>
          </p:cNvPr>
          <p:cNvPicPr>
            <a:picLocks noChangeAspect="1"/>
          </p:cNvPicPr>
          <p:nvPr/>
        </p:nvPicPr>
        <p:blipFill rotWithShape="1">
          <a:blip r:embed="rId4"/>
          <a:srcRect t="9377" b="9377"/>
          <a:stretch/>
        </p:blipFill>
        <p:spPr>
          <a:xfrm>
            <a:off x="5507886" y="2138933"/>
            <a:ext cx="2680186" cy="1296144"/>
          </a:xfrm>
          <a:prstGeom prst="rect">
            <a:avLst/>
          </a:prstGeom>
        </p:spPr>
      </p:pic>
      <p:sp>
        <p:nvSpPr>
          <p:cNvPr id="5" name="文本框 80">
            <a:extLst>
              <a:ext uri="{FF2B5EF4-FFF2-40B4-BE49-F238E27FC236}">
                <a16:creationId xmlns:a16="http://schemas.microsoft.com/office/drawing/2014/main" id="{AD7211F7-9654-43BB-A92F-17343AB39BB5}"/>
              </a:ext>
            </a:extLst>
          </p:cNvPr>
          <p:cNvSpPr txBox="1"/>
          <p:nvPr/>
        </p:nvSpPr>
        <p:spPr>
          <a:xfrm>
            <a:off x="5148064" y="3454807"/>
            <a:ext cx="3584994" cy="1660134"/>
          </a:xfrm>
          <a:prstGeom prst="rect">
            <a:avLst/>
          </a:prstGeom>
          <a:noFill/>
        </p:spPr>
        <p:txBody>
          <a:bodyPr wrap="square" rtlCol="0">
            <a:spAutoFit/>
          </a:bodyPr>
          <a:lstStyle/>
          <a:p>
            <a:pPr marL="285750" marR="0" indent="-285750" algn="just">
              <a:lnSpc>
                <a:spcPct val="107000"/>
              </a:lnSpc>
              <a:spcBef>
                <a:spcPts val="0"/>
              </a:spcBef>
              <a:spcAft>
                <a:spcPts val="600"/>
              </a:spcAft>
              <a:buFont typeface="Arial" panose="020B0604020202020204" pitchFamily="34" charset="0"/>
              <a:buChar char="•"/>
            </a:pP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Năm</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1963, E.E. Zajac,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Phòng</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thí</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nghiệm</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thoại</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Bell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bộ</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phim</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họa</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hiển</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vệ</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tinh</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thay</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đổi</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quanh</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quỹ</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đạo</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Trái</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đất</a:t>
            </a:r>
            <a:r>
              <a:rPr lang="en-US" sz="1600" dirty="0">
                <a:solidFill>
                  <a:srgbClr val="050505"/>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09654355"/>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checkerboard(across)">
                                      <p:cBhvr>
                                        <p:cTn id="7" dur="500"/>
                                        <p:tgtEl>
                                          <p:spTgt spid="45"/>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checkerboard(across)">
                                      <p:cBhvr>
                                        <p:cTn id="11" dur="500"/>
                                        <p:tgtEl>
                                          <p:spTgt spid="41"/>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randombar(horizontal)">
                                      <p:cBhvr>
                                        <p:cTn id="21" dur="500"/>
                                        <p:tgtEl>
                                          <p:spTgt spid="35"/>
                                        </p:tgtEl>
                                      </p:cBhvr>
                                    </p:animEffect>
                                  </p:childTnLst>
                                </p:cTn>
                              </p:par>
                            </p:childTnLst>
                          </p:cTn>
                        </p:par>
                        <p:par>
                          <p:cTn id="22" fill="hold">
                            <p:stCondLst>
                              <p:cond delay="2000"/>
                            </p:stCondLst>
                            <p:childTnLst>
                              <p:par>
                                <p:cTn id="23" presetID="14" presetClass="entr" presetSubtype="10" fill="hold"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randombar(horizontal)">
                                      <p:cBhvr>
                                        <p:cTn id="25" dur="500"/>
                                        <p:tgtEl>
                                          <p:spTgt spid="37"/>
                                        </p:tgtEl>
                                      </p:cBhvr>
                                    </p:animEffect>
                                  </p:childTnLst>
                                </p:cTn>
                              </p:par>
                            </p:childTnLst>
                          </p:cTn>
                        </p:par>
                        <p:par>
                          <p:cTn id="26" fill="hold">
                            <p:stCondLst>
                              <p:cond delay="2500"/>
                            </p:stCondLst>
                            <p:childTnLst>
                              <p:par>
                                <p:cTn id="27" presetID="2" presetClass="entr" presetSubtype="4"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 presetClass="entr" presetSubtype="4"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1" grpId="0" animBg="1"/>
      <p:bldP spid="45" grpId="0"/>
      <p:bldP spid="2"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Подзаголовок 2"/>
          <p:cNvSpPr txBox="1"/>
          <p:nvPr/>
        </p:nvSpPr>
        <p:spPr>
          <a:xfrm>
            <a:off x="107504" y="1156476"/>
            <a:ext cx="4952928" cy="119583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just">
              <a:lnSpc>
                <a:spcPct val="100000"/>
              </a:lnSpc>
            </a:pPr>
            <a:r>
              <a:rPr lang="vi-VN" sz="1700" dirty="0">
                <a:latin typeface="Times New Roman" panose="02020603050405020304" pitchFamily="18" charset="0"/>
                <a:cs typeface="Times New Roman" panose="02020603050405020304" pitchFamily="18" charset="0"/>
              </a:rPr>
              <a:t>Ngày nay, nhờ tiến bộ vào công nghệ ngày càng xuất hiện nhiều game, hình ảnh hay những bộ phim 2D cực kỳ xuất sắc và nổi tiếng như phim doraemon, game: rayman origins.</a:t>
            </a:r>
            <a:endParaRPr lang="en-US" sz="1700" dirty="0">
              <a:solidFill>
                <a:schemeClr val="bg1">
                  <a:lumMod val="65000"/>
                </a:schemeClr>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41" name="矩形 40"/>
          <p:cNvSpPr/>
          <p:nvPr/>
        </p:nvSpPr>
        <p:spPr>
          <a:xfrm>
            <a:off x="0" y="287284"/>
            <a:ext cx="3667125" cy="427091"/>
          </a:xfrm>
          <a:prstGeom prst="rect">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45" name="文本框 44"/>
          <p:cNvSpPr txBox="1"/>
          <p:nvPr/>
        </p:nvSpPr>
        <p:spPr>
          <a:xfrm>
            <a:off x="206129" y="307002"/>
            <a:ext cx="3477234" cy="415498"/>
          </a:xfrm>
          <a:prstGeom prst="rect">
            <a:avLst/>
          </a:prstGeom>
          <a:noFill/>
        </p:spPr>
        <p:txBody>
          <a:bodyPr wrap="none" rtlCol="0">
            <a:spAutoFit/>
            <a:scene3d>
              <a:camera prst="orthographicFront"/>
              <a:lightRig rig="threePt" dir="t"/>
            </a:scene3d>
            <a:sp3d contourW="12700"/>
          </a:bodyPr>
          <a:lstStyle/>
          <a:p>
            <a:r>
              <a:rPr lang="en-US" altLang="zh-CN"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ĐỘNG LỰC NGHIÊN CỨU</a:t>
            </a:r>
            <a:endParaRPr lang="zh-CN" altLang="en-US"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 name="TextBox 5">
            <a:extLst>
              <a:ext uri="{FF2B5EF4-FFF2-40B4-BE49-F238E27FC236}">
                <a16:creationId xmlns:a16="http://schemas.microsoft.com/office/drawing/2014/main" id="{E699C5CF-77ED-F440-6E2D-F5CEC8C291C3}"/>
              </a:ext>
            </a:extLst>
          </p:cNvPr>
          <p:cNvSpPr txBox="1"/>
          <p:nvPr/>
        </p:nvSpPr>
        <p:spPr>
          <a:xfrm>
            <a:off x="51120" y="788811"/>
            <a:ext cx="3787253" cy="367665"/>
          </a:xfrm>
          <a:prstGeom prst="rect">
            <a:avLst/>
          </a:prstGeom>
          <a:noFill/>
        </p:spPr>
        <p:txBody>
          <a:bodyPr wrap="square" rtlCol="0">
            <a:spAutoFit/>
          </a:bodyPr>
          <a:lstStyle/>
          <a:p>
            <a:pPr>
              <a:lnSpc>
                <a:spcPts val="2250"/>
              </a:lnSpc>
            </a:pP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1. KHOA HỌC</a:t>
            </a:r>
          </a:p>
        </p:txBody>
      </p:sp>
      <p:sp>
        <p:nvSpPr>
          <p:cNvPr id="7" name="矩形 15">
            <a:extLst>
              <a:ext uri="{FF2B5EF4-FFF2-40B4-BE49-F238E27FC236}">
                <a16:creationId xmlns:a16="http://schemas.microsoft.com/office/drawing/2014/main" id="{DC2D7E39-7713-0932-4725-CC6DEAA4C578}"/>
              </a:ext>
            </a:extLst>
          </p:cNvPr>
          <p:cNvSpPr/>
          <p:nvPr/>
        </p:nvSpPr>
        <p:spPr>
          <a:xfrm>
            <a:off x="539552" y="2360435"/>
            <a:ext cx="4248472" cy="2432907"/>
          </a:xfrm>
          <a:prstGeom prst="rect">
            <a:avLst/>
          </a:prstGeom>
          <a:blipFill dpi="0" rotWithShape="1">
            <a:blip r:embed="rId3"/>
            <a:srcRect/>
            <a:stretch>
              <a:fillRect/>
            </a:stretch>
          </a:blipFill>
          <a:ln>
            <a:solidFill>
              <a:srgbClr val="BC8B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latin typeface="Yeseva One" panose="00000500000000000000" charset="0"/>
              <a:ea typeface="Yeseva One" panose="00000500000000000000" charset="0"/>
              <a:cs typeface="Yeseva One" panose="00000500000000000000" charset="0"/>
              <a:sym typeface="Arial" panose="020B0604020202090204"/>
            </a:endParaRPr>
          </a:p>
        </p:txBody>
      </p:sp>
      <p:sp>
        <p:nvSpPr>
          <p:cNvPr id="8" name="矩形 16">
            <a:extLst>
              <a:ext uri="{FF2B5EF4-FFF2-40B4-BE49-F238E27FC236}">
                <a16:creationId xmlns:a16="http://schemas.microsoft.com/office/drawing/2014/main" id="{DF729D11-2409-53B2-C736-90E5D03F09DF}"/>
              </a:ext>
            </a:extLst>
          </p:cNvPr>
          <p:cNvSpPr/>
          <p:nvPr/>
        </p:nvSpPr>
        <p:spPr>
          <a:xfrm>
            <a:off x="5387334" y="555526"/>
            <a:ext cx="3329232" cy="3944655"/>
          </a:xfrm>
          <a:prstGeom prst="rect">
            <a:avLst/>
          </a:prstGeom>
          <a:blipFill dpi="0" rotWithShape="1">
            <a:blip r:embed="rId4"/>
            <a:srcRect/>
            <a:stretch>
              <a:fillRect/>
            </a:stretch>
          </a:blipFill>
          <a:ln>
            <a:solidFill>
              <a:srgbClr val="BC8B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latin typeface="Yeseva One" panose="00000500000000000000" charset="0"/>
              <a:ea typeface="Yeseva One" panose="00000500000000000000" charset="0"/>
              <a:cs typeface="Yeseva One" panose="00000500000000000000" charset="0"/>
              <a:sym typeface="Arial" panose="020B0604020202090204"/>
            </a:endParaRPr>
          </a:p>
        </p:txBody>
      </p:sp>
    </p:spTree>
    <p:extLst>
      <p:ext uri="{BB962C8B-B14F-4D97-AF65-F5344CB8AC3E}">
        <p14:creationId xmlns:p14="http://schemas.microsoft.com/office/powerpoint/2010/main" val="3267904520"/>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checkerboard(across)">
                                      <p:cBhvr>
                                        <p:cTn id="7" dur="500"/>
                                        <p:tgtEl>
                                          <p:spTgt spid="45"/>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checkerboard(across)">
                                      <p:cBhvr>
                                        <p:cTn id="11" dur="500"/>
                                        <p:tgtEl>
                                          <p:spTgt spid="41"/>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7" presetClass="entr" presetSubtype="0"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anim calcmode="lin" valueType="num">
                                      <p:cBhvr>
                                        <p:cTn id="22" dur="500" fill="hold"/>
                                        <p:tgtEl>
                                          <p:spTgt spid="35"/>
                                        </p:tgtEl>
                                        <p:attrNameLst>
                                          <p:attrName>ppt_x</p:attrName>
                                        </p:attrNameLst>
                                      </p:cBhvr>
                                      <p:tavLst>
                                        <p:tav tm="0">
                                          <p:val>
                                            <p:strVal val="#ppt_x"/>
                                          </p:val>
                                        </p:tav>
                                        <p:tav tm="100000">
                                          <p:val>
                                            <p:strVal val="#ppt_x"/>
                                          </p:val>
                                        </p:tav>
                                      </p:tavLst>
                                    </p:anim>
                                    <p:anim calcmode="lin" valueType="num">
                                      <p:cBhvr>
                                        <p:cTn id="23" dur="500" fill="hold"/>
                                        <p:tgtEl>
                                          <p:spTgt spid="35"/>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1" grpId="0" animBg="1"/>
      <p:bldP spid="45" grpId="0"/>
      <p:bldP spid="2" grpId="0"/>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Подзаголовок 2"/>
          <p:cNvSpPr txBox="1"/>
          <p:nvPr/>
        </p:nvSpPr>
        <p:spPr>
          <a:xfrm>
            <a:off x="4044288" y="192998"/>
            <a:ext cx="4952928" cy="155929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just">
              <a:lnSpc>
                <a:spcPct val="100000"/>
              </a:lnSpc>
            </a:pPr>
            <a:r>
              <a:rPr lang="vi-VN" sz="1700" dirty="0">
                <a:latin typeface="Times New Roman" panose="02020603050405020304" pitchFamily="18" charset="0"/>
                <a:cs typeface="Times New Roman" panose="02020603050405020304" pitchFamily="18" charset="0"/>
              </a:rPr>
              <a:t>Tạo ra các hoạt ảnh</a:t>
            </a:r>
          </a:p>
          <a:p>
            <a:pPr algn="just">
              <a:lnSpc>
                <a:spcPct val="100000"/>
              </a:lnSpc>
            </a:pPr>
            <a:r>
              <a:rPr lang="vi-VN" sz="1700" dirty="0">
                <a:latin typeface="Times New Roman" panose="02020603050405020304" pitchFamily="18" charset="0"/>
                <a:cs typeface="Times New Roman" panose="02020603050405020304" pitchFamily="18" charset="0"/>
              </a:rPr>
              <a:t> Ứng dụng trong các ngành công nghiệp như: hoạt hình, game,…</a:t>
            </a:r>
          </a:p>
          <a:p>
            <a:pPr algn="just">
              <a:lnSpc>
                <a:spcPct val="100000"/>
              </a:lnSpc>
            </a:pPr>
            <a:r>
              <a:rPr lang="vi-VN" sz="1700" dirty="0">
                <a:latin typeface="Times New Roman" panose="02020603050405020304" pitchFamily="18" charset="0"/>
                <a:cs typeface="Times New Roman" panose="02020603050405020304" pitchFamily="18" charset="0"/>
              </a:rPr>
              <a:t> Tạo tập ảnh để giúp máy học</a:t>
            </a:r>
          </a:p>
        </p:txBody>
      </p:sp>
      <p:sp>
        <p:nvSpPr>
          <p:cNvPr id="41" name="矩形 40"/>
          <p:cNvSpPr/>
          <p:nvPr/>
        </p:nvSpPr>
        <p:spPr>
          <a:xfrm>
            <a:off x="0" y="287284"/>
            <a:ext cx="3667125" cy="427091"/>
          </a:xfrm>
          <a:prstGeom prst="rect">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45" name="文本框 44"/>
          <p:cNvSpPr txBox="1"/>
          <p:nvPr/>
        </p:nvSpPr>
        <p:spPr>
          <a:xfrm>
            <a:off x="206129" y="293080"/>
            <a:ext cx="3477234" cy="415498"/>
          </a:xfrm>
          <a:prstGeom prst="rect">
            <a:avLst/>
          </a:prstGeom>
          <a:noFill/>
        </p:spPr>
        <p:txBody>
          <a:bodyPr wrap="none" rtlCol="0">
            <a:spAutoFit/>
            <a:scene3d>
              <a:camera prst="orthographicFront"/>
              <a:lightRig rig="threePt" dir="t"/>
            </a:scene3d>
            <a:sp3d contourW="12700"/>
          </a:bodyPr>
          <a:lstStyle/>
          <a:p>
            <a:r>
              <a:rPr lang="en-US" altLang="zh-CN"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ĐỘNG LỰC NGHIÊN CỨU</a:t>
            </a:r>
            <a:endParaRPr lang="zh-CN" altLang="en-US"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 name="TextBox 5">
            <a:extLst>
              <a:ext uri="{FF2B5EF4-FFF2-40B4-BE49-F238E27FC236}">
                <a16:creationId xmlns:a16="http://schemas.microsoft.com/office/drawing/2014/main" id="{E699C5CF-77ED-F440-6E2D-F5CEC8C291C3}"/>
              </a:ext>
            </a:extLst>
          </p:cNvPr>
          <p:cNvSpPr txBox="1"/>
          <p:nvPr/>
        </p:nvSpPr>
        <p:spPr>
          <a:xfrm>
            <a:off x="51120" y="788811"/>
            <a:ext cx="3787253" cy="367665"/>
          </a:xfrm>
          <a:prstGeom prst="rect">
            <a:avLst/>
          </a:prstGeom>
          <a:noFill/>
        </p:spPr>
        <p:txBody>
          <a:bodyPr wrap="square" rtlCol="0">
            <a:spAutoFit/>
          </a:bodyPr>
          <a:lstStyle/>
          <a:p>
            <a:pPr>
              <a:lnSpc>
                <a:spcPts val="2250"/>
              </a:lnSpc>
            </a:pP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2.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Ứng</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dụng</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thực</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tiễn</a:t>
            </a:r>
            <a:endPar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pic>
        <p:nvPicPr>
          <p:cNvPr id="3" name="Snapsave.app_312134380_171941638767698_505915414525774322_n">
            <a:hlinkClick r:id="" action="ppaction://media"/>
            <a:extLst>
              <a:ext uri="{FF2B5EF4-FFF2-40B4-BE49-F238E27FC236}">
                <a16:creationId xmlns:a16="http://schemas.microsoft.com/office/drawing/2014/main" id="{91C6AB07-0856-5BD4-3891-CA67DA464E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6784" y="1563638"/>
            <a:ext cx="6229566" cy="3504131"/>
          </a:xfrm>
          <a:prstGeom prst="rect">
            <a:avLst/>
          </a:prstGeom>
        </p:spPr>
      </p:pic>
      <p:sp>
        <p:nvSpPr>
          <p:cNvPr id="4" name="Подзаголовок 2">
            <a:extLst>
              <a:ext uri="{FF2B5EF4-FFF2-40B4-BE49-F238E27FC236}">
                <a16:creationId xmlns:a16="http://schemas.microsoft.com/office/drawing/2014/main" id="{28D35844-3523-86ED-DAF0-03808573ECEE}"/>
              </a:ext>
            </a:extLst>
          </p:cNvPr>
          <p:cNvSpPr txBox="1"/>
          <p:nvPr/>
        </p:nvSpPr>
        <p:spPr>
          <a:xfrm>
            <a:off x="6228184" y="1756413"/>
            <a:ext cx="2769032" cy="155929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just">
              <a:lnSpc>
                <a:spcPct val="100000"/>
              </a:lnSpc>
            </a:pPr>
            <a:r>
              <a:rPr lang="en-US" sz="1700" dirty="0" err="1">
                <a:latin typeface="Times New Roman" panose="02020603050405020304" pitchFamily="18" charset="0"/>
                <a:cs typeface="Times New Roman" panose="02020603050405020304" pitchFamily="18" charset="0"/>
              </a:rPr>
              <a:t>Khôi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phục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nâng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cao</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hình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ảnh</a:t>
            </a:r>
            <a:endParaRPr lang="en-US" sz="1700" dirty="0">
              <a:latin typeface="Times New Roman" panose="02020603050405020304" pitchFamily="18" charset="0"/>
              <a:cs typeface="Times New Roman" panose="02020603050405020304" pitchFamily="18" charset="0"/>
            </a:endParaRPr>
          </a:p>
          <a:p>
            <a:pPr algn="just">
              <a:lnSpc>
                <a:spcPct val="100000"/>
              </a:lnSpc>
            </a:pPr>
            <a:r>
              <a:rPr lang="en-US" sz="1700" dirty="0" err="1">
                <a:latin typeface="Times New Roman" panose="02020603050405020304" pitchFamily="18" charset="0"/>
                <a:cs typeface="Times New Roman" panose="02020603050405020304" pitchFamily="18" charset="0"/>
              </a:rPr>
              <a:t>Nhận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dạng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đối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tượng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trong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ảnh</a:t>
            </a:r>
            <a:endParaRPr lang="en-US" sz="1700" dirty="0">
              <a:latin typeface="Times New Roman" panose="02020603050405020304" pitchFamily="18" charset="0"/>
              <a:cs typeface="Times New Roman" panose="02020603050405020304" pitchFamily="18" charset="0"/>
            </a:endParaRPr>
          </a:p>
          <a:p>
            <a:pPr algn="just">
              <a:lnSpc>
                <a:spcPct val="100000"/>
              </a:lnSpc>
            </a:pPr>
            <a:r>
              <a:rPr lang="en-US" sz="1700" dirty="0" err="1">
                <a:latin typeface="Times New Roman" panose="02020603050405020304" pitchFamily="18" charset="0"/>
                <a:cs typeface="Times New Roman" panose="02020603050405020304" pitchFamily="18" charset="0"/>
              </a:rPr>
              <a:t>Tự</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động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tô</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màu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ảnh</a:t>
            </a:r>
            <a:endParaRPr lang="en-US" sz="1700" dirty="0">
              <a:latin typeface="Times New Roman" panose="02020603050405020304" pitchFamily="18" charset="0"/>
              <a:cs typeface="Times New Roman" panose="02020603050405020304" pitchFamily="18" charset="0"/>
            </a:endParaRPr>
          </a:p>
          <a:p>
            <a:pPr algn="just">
              <a:lnSpc>
                <a:spcPct val="100000"/>
              </a:lnSpc>
            </a:pPr>
            <a:r>
              <a:rPr lang="en-US" sz="1700" dirty="0" err="1">
                <a:latin typeface="Times New Roman" panose="02020603050405020304" pitchFamily="18" charset="0"/>
                <a:cs typeface="Times New Roman" panose="02020603050405020304" pitchFamily="18" charset="0"/>
              </a:rPr>
              <a:t>Nhận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dạng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chú</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thích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hình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ảnh</a:t>
            </a:r>
            <a:endParaRPr lang="vi-VN"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6708037"/>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checkerboard(across)">
                                      <p:cBhvr>
                                        <p:cTn id="7" dur="500"/>
                                        <p:tgtEl>
                                          <p:spTgt spid="45"/>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checkerboard(across)">
                                      <p:cBhvr>
                                        <p:cTn id="11" dur="500"/>
                                        <p:tgtEl>
                                          <p:spTgt spid="41"/>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p:cTn id="21" dur="500" fill="hold"/>
                                        <p:tgtEl>
                                          <p:spTgt spid="35"/>
                                        </p:tgtEl>
                                        <p:attrNameLst>
                                          <p:attrName>ppt_w</p:attrName>
                                        </p:attrNameLst>
                                      </p:cBhvr>
                                      <p:tavLst>
                                        <p:tav tm="0">
                                          <p:val>
                                            <p:fltVal val="0"/>
                                          </p:val>
                                        </p:tav>
                                        <p:tav tm="100000">
                                          <p:val>
                                            <p:strVal val="#ppt_w"/>
                                          </p:val>
                                        </p:tav>
                                      </p:tavLst>
                                    </p:anim>
                                    <p:anim calcmode="lin" valueType="num">
                                      <p:cBhvr>
                                        <p:cTn id="22" dur="500" fill="hold"/>
                                        <p:tgtEl>
                                          <p:spTgt spid="35"/>
                                        </p:tgtEl>
                                        <p:attrNameLst>
                                          <p:attrName>ppt_h</p:attrName>
                                        </p:attrNameLst>
                                      </p:cBhvr>
                                      <p:tavLst>
                                        <p:tav tm="0">
                                          <p:val>
                                            <p:fltVal val="0"/>
                                          </p:val>
                                        </p:tav>
                                        <p:tav tm="100000">
                                          <p:val>
                                            <p:strVal val="#ppt_h"/>
                                          </p:val>
                                        </p:tav>
                                      </p:tavLst>
                                    </p:anim>
                                  </p:childTnLst>
                                </p:cTn>
                              </p:par>
                            </p:childTnLst>
                          </p:cTn>
                        </p:par>
                        <p:par>
                          <p:cTn id="23" fill="hold">
                            <p:stCondLst>
                              <p:cond delay="2000"/>
                            </p:stCondLst>
                            <p:childTnLst>
                              <p:par>
                                <p:cTn id="24" presetID="1" presetClass="mediacall" presetSubtype="0" fill="hold" nodeType="afterEffect">
                                  <p:stCondLst>
                                    <p:cond delay="0"/>
                                  </p:stCondLst>
                                  <p:childTnLst>
                                    <p:cmd type="call" cmd="playFrom(0.0)">
                                      <p:cBhvr>
                                        <p:cTn id="25" dur="20128" fill="hold"/>
                                        <p:tgtEl>
                                          <p:spTgt spid="3"/>
                                        </p:tgtEl>
                                      </p:cBhvr>
                                    </p:cmd>
                                  </p:childTnLst>
                                </p:cTn>
                              </p:par>
                            </p:childTnLst>
                          </p:cTn>
                        </p:par>
                        <p:par>
                          <p:cTn id="26" fill="hold">
                            <p:stCondLst>
                              <p:cond delay="22128"/>
                            </p:stCondLst>
                            <p:childTnLst>
                              <p:par>
                                <p:cTn id="27" presetID="23" presetClass="entr" presetSubtype="16"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3"/>
                </p:tgtEl>
              </p:cMediaNode>
            </p:video>
          </p:childTnLst>
        </p:cTn>
      </p:par>
    </p:tnLst>
    <p:bldLst>
      <p:bldP spid="35" grpId="0"/>
      <p:bldP spid="41" grpId="0" animBg="1"/>
      <p:bldP spid="45" grpId="0"/>
      <p:bldP spid="2" grpId="0"/>
      <p:bldP spid="4" grpId="0"/>
    </p:bldLst>
  </p:timing>
</p:sld>
</file>

<file path=ppt/theme/theme1.xml><?xml version="1.0" encoding="utf-8"?>
<a:theme xmlns:a="http://schemas.openxmlformats.org/drawingml/2006/main" name="5a4b33b2f204c">
  <a:themeElements>
    <a:clrScheme name="绿红色">
      <a:dk1>
        <a:sysClr val="windowText" lastClr="000000"/>
      </a:dk1>
      <a:lt1>
        <a:sysClr val="window" lastClr="FFFFFF"/>
      </a:lt1>
      <a:dk2>
        <a:srgbClr val="2F2F2F"/>
      </a:dk2>
      <a:lt2>
        <a:srgbClr val="FFFFF4"/>
      </a:lt2>
      <a:accent1>
        <a:srgbClr val="536F2D"/>
      </a:accent1>
      <a:accent2>
        <a:srgbClr val="7A0720"/>
      </a:accent2>
      <a:accent3>
        <a:srgbClr val="536F2D"/>
      </a:accent3>
      <a:accent4>
        <a:srgbClr val="7A0720"/>
      </a:accent4>
      <a:accent5>
        <a:srgbClr val="3F3F3F"/>
      </a:accent5>
      <a:accent6>
        <a:srgbClr val="262626"/>
      </a:accent6>
      <a:hlink>
        <a:srgbClr val="00D5D5"/>
      </a:hlink>
      <a:folHlink>
        <a:srgbClr val="DD00DD"/>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5a4b33b2f204c</Template>
  <TotalTime>454</TotalTime>
  <Words>1360</Words>
  <Application>Microsoft Office PowerPoint</Application>
  <PresentationFormat>On-screen Show (16:9)</PresentationFormat>
  <Paragraphs>127</Paragraphs>
  <Slides>19</Slides>
  <Notes>19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Montserrat SemiBold</vt:lpstr>
      <vt:lpstr>Times New Roman</vt:lpstr>
      <vt:lpstr>Yeseva One</vt:lpstr>
      <vt:lpstr>5a4b33b2f204c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Users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dreamsummit</dc:creator>
  <cp:lastModifiedBy>PHÙNG NGHĨA PHÚC</cp:lastModifiedBy>
  <cp:revision>10</cp:revision>
  <dcterms:created xsi:type="dcterms:W3CDTF">2021-05-11T15:08:29Z</dcterms:created>
  <dcterms:modified xsi:type="dcterms:W3CDTF">2023-01-03T22:13:54Z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2052-3.4.0.5283</vt:lpwstr>
  </property>
</Properties>
</file>